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p:defaultTextStyle>
  <p:modifyVerifier cryptProviderType="rsaAES" cryptAlgorithmClass="hash" cryptAlgorithmType="typeAny" cryptAlgorithmSid="14" spinCount="100000" saltData="pHqwYZcwf+xd4gOkLT0pXw==" hashData="3tWXO3+F2lq9FYQ8ZrXikDsCR2n23SAfmhhiM1PKOgmtX1G4tbyoyh1/R6iE0c0Kpm6/W2BN2Jfc79X5VbCfzw=="/>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a:tcStyle>
        <a:tcBdr/>
        <a:fill>
          <a:solidFill>
            <a:srgbClr val="E8ECF4"/>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EE7D0"/>
          </a:solidFill>
        </a:fill>
      </a:tcStyle>
    </a:wholeTbl>
    <a:band2H>
      <a:tcTxStyle/>
      <a:tcStyle>
        <a:tcBdr/>
        <a:fill>
          <a:solidFill>
            <a:srgbClr val="EFF3E9"/>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3"/>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3"/>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3"/>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CDCCE"/>
          </a:solidFill>
        </a:fill>
      </a:tcStyle>
    </a:wholeTbl>
    <a:band2H>
      <a:tcTxStyle/>
      <a:tcStyle>
        <a:tcBdr/>
        <a:fill>
          <a:solidFill>
            <a:srgbClr val="FDEEE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6"/>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6"/>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6"/>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0000"/>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0000"/>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0000"/>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13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7" name="Shape 107"/>
          <p:cNvSpPr>
            <a:spLocks noGrp="1" noRot="1" noChangeAspect="1"/>
          </p:cNvSpPr>
          <p:nvPr>
            <p:ph type="sldImg"/>
          </p:nvPr>
        </p:nvSpPr>
        <p:spPr>
          <a:xfrm>
            <a:off x="1143000" y="685800"/>
            <a:ext cx="4572000" cy="3429000"/>
          </a:xfrm>
          <a:prstGeom prst="rect">
            <a:avLst/>
          </a:prstGeom>
        </p:spPr>
        <p:txBody>
          <a:bodyPr/>
          <a:lstStyle/>
          <a:p>
            <a:endParaRPr/>
          </a:p>
        </p:txBody>
      </p:sp>
      <p:sp>
        <p:nvSpPr>
          <p:cNvPr id="108" name="Shape 108"/>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55805455"/>
      </p:ext>
    </p:extLst>
  </p:cSld>
  <p:clrMap bg1="lt1" tx1="dk1" bg2="lt2" tx2="dk2" accent1="accent1" accent2="accent2" accent3="accent3" accent4="accent4" accent5="accent5" accent6="accent6" hlink="hlink" folHlink="folHlink"/>
  <p:notesStyle>
    <a:lvl1pPr defTabSz="457200" latinLnBrk="0">
      <a:lnSpc>
        <a:spcPct val="125000"/>
      </a:lnSpc>
      <a:defRPr sz="2400">
        <a:latin typeface="+mj-lt"/>
        <a:ea typeface="+mj-ea"/>
        <a:cs typeface="+mj-cs"/>
        <a:sym typeface="Avenir Roman"/>
      </a:defRPr>
    </a:lvl1pPr>
    <a:lvl2pPr indent="228600" defTabSz="457200" latinLnBrk="0">
      <a:lnSpc>
        <a:spcPct val="125000"/>
      </a:lnSpc>
      <a:defRPr sz="2400">
        <a:latin typeface="+mj-lt"/>
        <a:ea typeface="+mj-ea"/>
        <a:cs typeface="+mj-cs"/>
        <a:sym typeface="Avenir Roman"/>
      </a:defRPr>
    </a:lvl2pPr>
    <a:lvl3pPr indent="457200" defTabSz="457200" latinLnBrk="0">
      <a:lnSpc>
        <a:spcPct val="125000"/>
      </a:lnSpc>
      <a:defRPr sz="2400">
        <a:latin typeface="+mj-lt"/>
        <a:ea typeface="+mj-ea"/>
        <a:cs typeface="+mj-cs"/>
        <a:sym typeface="Avenir Roman"/>
      </a:defRPr>
    </a:lvl3pPr>
    <a:lvl4pPr indent="685800" defTabSz="457200" latinLnBrk="0">
      <a:lnSpc>
        <a:spcPct val="125000"/>
      </a:lnSpc>
      <a:defRPr sz="2400">
        <a:latin typeface="+mj-lt"/>
        <a:ea typeface="+mj-ea"/>
        <a:cs typeface="+mj-cs"/>
        <a:sym typeface="Avenir Roman"/>
      </a:defRPr>
    </a:lvl4pPr>
    <a:lvl5pPr indent="914400" defTabSz="457200" latinLnBrk="0">
      <a:lnSpc>
        <a:spcPct val="125000"/>
      </a:lnSpc>
      <a:defRPr sz="2400">
        <a:latin typeface="+mj-lt"/>
        <a:ea typeface="+mj-ea"/>
        <a:cs typeface="+mj-cs"/>
        <a:sym typeface="Avenir Roman"/>
      </a:defRPr>
    </a:lvl5pPr>
    <a:lvl6pPr indent="1143000" defTabSz="457200" latinLnBrk="0">
      <a:lnSpc>
        <a:spcPct val="125000"/>
      </a:lnSpc>
      <a:defRPr sz="2400">
        <a:latin typeface="+mj-lt"/>
        <a:ea typeface="+mj-ea"/>
        <a:cs typeface="+mj-cs"/>
        <a:sym typeface="Avenir Roman"/>
      </a:defRPr>
    </a:lvl6pPr>
    <a:lvl7pPr indent="1371600" defTabSz="457200" latinLnBrk="0">
      <a:lnSpc>
        <a:spcPct val="125000"/>
      </a:lnSpc>
      <a:defRPr sz="2400">
        <a:latin typeface="+mj-lt"/>
        <a:ea typeface="+mj-ea"/>
        <a:cs typeface="+mj-cs"/>
        <a:sym typeface="Avenir Roman"/>
      </a:defRPr>
    </a:lvl7pPr>
    <a:lvl8pPr indent="1600200" defTabSz="457200" latinLnBrk="0">
      <a:lnSpc>
        <a:spcPct val="125000"/>
      </a:lnSpc>
      <a:defRPr sz="2400">
        <a:latin typeface="+mj-lt"/>
        <a:ea typeface="+mj-ea"/>
        <a:cs typeface="+mj-cs"/>
        <a:sym typeface="Avenir Roman"/>
      </a:defRPr>
    </a:lvl8pPr>
    <a:lvl9pPr indent="1828800" defTabSz="457200" latinLnBrk="0">
      <a:lnSpc>
        <a:spcPct val="125000"/>
      </a:lnSpc>
      <a:defRPr sz="2400">
        <a:latin typeface="+mj-lt"/>
        <a:ea typeface="+mj-ea"/>
        <a:cs typeface="+mj-cs"/>
        <a:sym typeface="Avenir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12" name="Shape 12"/>
          <p:cNvSpPr>
            <a:spLocks noGrp="1"/>
          </p:cNvSpPr>
          <p:nvPr>
            <p:ph type="title"/>
          </p:nvPr>
        </p:nvSpPr>
        <p:spPr>
          <a:xfrm>
            <a:off x="685800" y="2130425"/>
            <a:ext cx="7772400" cy="1755775"/>
          </a:xfrm>
          <a:prstGeom prst="rect">
            <a:avLst/>
          </a:prstGeom>
        </p:spPr>
        <p:txBody>
          <a:bodyPr/>
          <a:lstStyle/>
          <a:p>
            <a:r>
              <a:t>Texto del título</a:t>
            </a:r>
          </a:p>
        </p:txBody>
      </p:sp>
      <p:sp>
        <p:nvSpPr>
          <p:cNvPr id="13" name="Shape 13"/>
          <p:cNvSpPr>
            <a:spLocks noGrp="1"/>
          </p:cNvSpPr>
          <p:nvPr>
            <p:ph type="body" sz="half" idx="1"/>
          </p:nvPr>
        </p:nvSpPr>
        <p:spPr>
          <a:xfrm>
            <a:off x="1371600" y="3886200"/>
            <a:ext cx="6400800" cy="29718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Nivel de texto 1</a:t>
            </a:r>
          </a:p>
          <a:p>
            <a:pPr lvl="1"/>
            <a:r>
              <a:t>Nivel de texto 2</a:t>
            </a:r>
          </a:p>
          <a:p>
            <a:pPr lvl="2"/>
            <a:r>
              <a:t>Nivel de texto 3</a:t>
            </a:r>
          </a:p>
          <a:p>
            <a:pPr lvl="3"/>
            <a:r>
              <a:t>Nivel de texto 4</a:t>
            </a:r>
          </a:p>
          <a:p>
            <a:pPr lvl="4"/>
            <a:r>
              <a:t>Nivel de texto 5</a:t>
            </a:r>
          </a:p>
        </p:txBody>
      </p:sp>
      <p:sp>
        <p:nvSpPr>
          <p:cNvPr id="14" name="Shape 14"/>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ítulo y texto vertical">
    <p:spTree>
      <p:nvGrpSpPr>
        <p:cNvPr id="1" name=""/>
        <p:cNvGrpSpPr/>
        <p:nvPr/>
      </p:nvGrpSpPr>
      <p:grpSpPr>
        <a:xfrm>
          <a:off x="0" y="0"/>
          <a:ext cx="0" cy="0"/>
          <a:chOff x="0" y="0"/>
          <a:chExt cx="0" cy="0"/>
        </a:xfrm>
      </p:grpSpPr>
      <p:sp>
        <p:nvSpPr>
          <p:cNvPr id="90" name="Shape 90"/>
          <p:cNvSpPr>
            <a:spLocks noGrp="1"/>
          </p:cNvSpPr>
          <p:nvPr>
            <p:ph type="title"/>
          </p:nvPr>
        </p:nvSpPr>
        <p:spPr>
          <a:prstGeom prst="rect">
            <a:avLst/>
          </a:prstGeom>
        </p:spPr>
        <p:txBody>
          <a:bodyPr/>
          <a:lstStyle/>
          <a:p>
            <a:r>
              <a:t>Texto del título</a:t>
            </a:r>
          </a:p>
        </p:txBody>
      </p:sp>
      <p:sp>
        <p:nvSpPr>
          <p:cNvPr id="91" name="Shape 91"/>
          <p:cNvSpPr>
            <a:spLocks noGrp="1"/>
          </p:cNvSpPr>
          <p:nvPr>
            <p:ph type="body" idx="1"/>
          </p:nvPr>
        </p:nvSpPr>
        <p:spPr>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92" name="Shape 92"/>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ítulo vertical y texto">
    <p:spTree>
      <p:nvGrpSpPr>
        <p:cNvPr id="1" name=""/>
        <p:cNvGrpSpPr/>
        <p:nvPr/>
      </p:nvGrpSpPr>
      <p:grpSpPr>
        <a:xfrm>
          <a:off x="0" y="0"/>
          <a:ext cx="0" cy="0"/>
          <a:chOff x="0" y="0"/>
          <a:chExt cx="0" cy="0"/>
        </a:xfrm>
      </p:grpSpPr>
      <p:sp>
        <p:nvSpPr>
          <p:cNvPr id="99" name="Shape 99"/>
          <p:cNvSpPr>
            <a:spLocks noGrp="1"/>
          </p:cNvSpPr>
          <p:nvPr>
            <p:ph type="title"/>
          </p:nvPr>
        </p:nvSpPr>
        <p:spPr>
          <a:xfrm>
            <a:off x="6629400" y="274638"/>
            <a:ext cx="2057400" cy="6583362"/>
          </a:xfrm>
          <a:prstGeom prst="rect">
            <a:avLst/>
          </a:prstGeom>
        </p:spPr>
        <p:txBody>
          <a:bodyPr/>
          <a:lstStyle/>
          <a:p>
            <a:r>
              <a:t>Texto del título</a:t>
            </a:r>
          </a:p>
        </p:txBody>
      </p:sp>
      <p:sp>
        <p:nvSpPr>
          <p:cNvPr id="100" name="Shape 100"/>
          <p:cNvSpPr>
            <a:spLocks noGrp="1"/>
          </p:cNvSpPr>
          <p:nvPr>
            <p:ph type="body" idx="1"/>
          </p:nvPr>
        </p:nvSpPr>
        <p:spPr>
          <a:xfrm>
            <a:off x="457200" y="274638"/>
            <a:ext cx="6019800" cy="6583362"/>
          </a:xfrm>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101" name="Shape 101"/>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ítulo y objetos">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r>
              <a:t>Texto del título</a:t>
            </a:r>
          </a:p>
        </p:txBody>
      </p:sp>
      <p:sp>
        <p:nvSpPr>
          <p:cNvPr id="22" name="Shape 22"/>
          <p:cNvSpPr>
            <a:spLocks noGrp="1"/>
          </p:cNvSpPr>
          <p:nvPr>
            <p:ph type="body" idx="1"/>
          </p:nvPr>
        </p:nvSpPr>
        <p:spPr>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23" name="Shape 23"/>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Encabezado de sección">
    <p:spTree>
      <p:nvGrpSpPr>
        <p:cNvPr id="1" name=""/>
        <p:cNvGrpSpPr/>
        <p:nvPr/>
      </p:nvGrpSpPr>
      <p:grpSpPr>
        <a:xfrm>
          <a:off x="0" y="0"/>
          <a:ext cx="0" cy="0"/>
          <a:chOff x="0" y="0"/>
          <a:chExt cx="0" cy="0"/>
        </a:xfrm>
      </p:grpSpPr>
      <p:sp>
        <p:nvSpPr>
          <p:cNvPr id="30" name="Shape 30"/>
          <p:cNvSpPr>
            <a:spLocks noGrp="1"/>
          </p:cNvSpPr>
          <p:nvPr>
            <p:ph type="title"/>
          </p:nvPr>
        </p:nvSpPr>
        <p:spPr>
          <a:xfrm>
            <a:off x="722312" y="4406900"/>
            <a:ext cx="7772401" cy="2451100"/>
          </a:xfrm>
          <a:prstGeom prst="rect">
            <a:avLst/>
          </a:prstGeom>
        </p:spPr>
        <p:txBody>
          <a:bodyPr/>
          <a:lstStyle>
            <a:lvl1pPr algn="l">
              <a:defRPr sz="4000" b="1" cap="all"/>
            </a:lvl1pPr>
          </a:lstStyle>
          <a:p>
            <a:r>
              <a:t>Texto del título</a:t>
            </a:r>
          </a:p>
        </p:txBody>
      </p:sp>
      <p:sp>
        <p:nvSpPr>
          <p:cNvPr id="31" name="Shape 31"/>
          <p:cNvSpPr>
            <a:spLocks noGrp="1"/>
          </p:cNvSpPr>
          <p:nvPr>
            <p:ph type="body" sz="half" idx="1"/>
          </p:nvPr>
        </p:nvSpPr>
        <p:spPr>
          <a:xfrm>
            <a:off x="722312" y="1192213"/>
            <a:ext cx="7772401" cy="3214687"/>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Nivel de texto 1</a:t>
            </a:r>
          </a:p>
          <a:p>
            <a:pPr lvl="1"/>
            <a:r>
              <a:t>Nivel de texto 2</a:t>
            </a:r>
          </a:p>
          <a:p>
            <a:pPr lvl="2"/>
            <a:r>
              <a:t>Nivel de texto 3</a:t>
            </a:r>
          </a:p>
          <a:p>
            <a:pPr lvl="3"/>
            <a:r>
              <a:t>Nivel de texto 4</a:t>
            </a:r>
          </a:p>
          <a:p>
            <a:pPr lvl="4"/>
            <a:r>
              <a:t>Nivel de texto 5</a:t>
            </a:r>
          </a:p>
        </p:txBody>
      </p:sp>
      <p:sp>
        <p:nvSpPr>
          <p:cNvPr id="32" name="Shape 32"/>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os objetos">
    <p:spTree>
      <p:nvGrpSpPr>
        <p:cNvPr id="1" name=""/>
        <p:cNvGrpSpPr/>
        <p:nvPr/>
      </p:nvGrpSpPr>
      <p:grpSpPr>
        <a:xfrm>
          <a:off x="0" y="0"/>
          <a:ext cx="0" cy="0"/>
          <a:chOff x="0" y="0"/>
          <a:chExt cx="0" cy="0"/>
        </a:xfrm>
      </p:grpSpPr>
      <p:sp>
        <p:nvSpPr>
          <p:cNvPr id="39" name="Shape 39"/>
          <p:cNvSpPr>
            <a:spLocks noGrp="1"/>
          </p:cNvSpPr>
          <p:nvPr>
            <p:ph type="title"/>
          </p:nvPr>
        </p:nvSpPr>
        <p:spPr>
          <a:prstGeom prst="rect">
            <a:avLst/>
          </a:prstGeom>
        </p:spPr>
        <p:txBody>
          <a:bodyPr/>
          <a:lstStyle/>
          <a:p>
            <a:r>
              <a:t>Texto del título</a:t>
            </a:r>
          </a:p>
        </p:txBody>
      </p:sp>
      <p:sp>
        <p:nvSpPr>
          <p:cNvPr id="40" name="Shape 40"/>
          <p:cNvSpPr>
            <a:spLocks noGrp="1"/>
          </p:cNvSpPr>
          <p:nvPr>
            <p:ph type="body" sz="half" idx="1"/>
          </p:nvPr>
        </p:nvSpPr>
        <p:spPr>
          <a:xfrm>
            <a:off x="457200" y="1600199"/>
            <a:ext cx="4038600" cy="5257801"/>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Nivel de texto 1</a:t>
            </a:r>
          </a:p>
          <a:p>
            <a:pPr lvl="1"/>
            <a:r>
              <a:t>Nivel de texto 2</a:t>
            </a:r>
          </a:p>
          <a:p>
            <a:pPr lvl="2"/>
            <a:r>
              <a:t>Nivel de texto 3</a:t>
            </a:r>
          </a:p>
          <a:p>
            <a:pPr lvl="3"/>
            <a:r>
              <a:t>Nivel de texto 4</a:t>
            </a:r>
          </a:p>
          <a:p>
            <a:pPr lvl="4"/>
            <a:r>
              <a:t>Nivel de texto 5</a:t>
            </a:r>
          </a:p>
        </p:txBody>
      </p:sp>
      <p:sp>
        <p:nvSpPr>
          <p:cNvPr id="41" name="Shape 41"/>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ación">
    <p:spTree>
      <p:nvGrpSpPr>
        <p:cNvPr id="1" name=""/>
        <p:cNvGrpSpPr/>
        <p:nvPr/>
      </p:nvGrpSpPr>
      <p:grpSpPr>
        <a:xfrm>
          <a:off x="0" y="0"/>
          <a:ext cx="0" cy="0"/>
          <a:chOff x="0" y="0"/>
          <a:chExt cx="0" cy="0"/>
        </a:xfrm>
      </p:grpSpPr>
      <p:sp>
        <p:nvSpPr>
          <p:cNvPr id="48" name="Shape 48"/>
          <p:cNvSpPr>
            <a:spLocks noGrp="1"/>
          </p:cNvSpPr>
          <p:nvPr>
            <p:ph type="title"/>
          </p:nvPr>
        </p:nvSpPr>
        <p:spPr>
          <a:xfrm>
            <a:off x="457200" y="274638"/>
            <a:ext cx="8229600" cy="1204980"/>
          </a:xfrm>
          <a:prstGeom prst="rect">
            <a:avLst/>
          </a:prstGeom>
        </p:spPr>
        <p:txBody>
          <a:bodyPr/>
          <a:lstStyle/>
          <a:p>
            <a:r>
              <a:t>Texto del título</a:t>
            </a:r>
          </a:p>
        </p:txBody>
      </p:sp>
      <p:sp>
        <p:nvSpPr>
          <p:cNvPr id="49" name="Shape 49"/>
          <p:cNvSpPr>
            <a:spLocks noGrp="1"/>
          </p:cNvSpPr>
          <p:nvPr>
            <p:ph type="body" sz="quarter" idx="1"/>
          </p:nvPr>
        </p:nvSpPr>
        <p:spPr>
          <a:xfrm>
            <a:off x="457200" y="1479617"/>
            <a:ext cx="4040188" cy="695258"/>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Nivel de texto 1</a:t>
            </a:r>
          </a:p>
          <a:p>
            <a:pPr lvl="1"/>
            <a:r>
              <a:t>Nivel de texto 2</a:t>
            </a:r>
          </a:p>
          <a:p>
            <a:pPr lvl="2"/>
            <a:r>
              <a:t>Nivel de texto 3</a:t>
            </a:r>
          </a:p>
          <a:p>
            <a:pPr lvl="3"/>
            <a:r>
              <a:t>Nivel de texto 4</a:t>
            </a:r>
          </a:p>
          <a:p>
            <a:pPr lvl="4"/>
            <a:r>
              <a:t>Nivel de texto 5</a:t>
            </a:r>
          </a:p>
        </p:txBody>
      </p:sp>
      <p:sp>
        <p:nvSpPr>
          <p:cNvPr id="50" name="Shape 50"/>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Sólo el título">
    <p:spTree>
      <p:nvGrpSpPr>
        <p:cNvPr id="1" name=""/>
        <p:cNvGrpSpPr/>
        <p:nvPr/>
      </p:nvGrpSpPr>
      <p:grpSpPr>
        <a:xfrm>
          <a:off x="0" y="0"/>
          <a:ext cx="0" cy="0"/>
          <a:chOff x="0" y="0"/>
          <a:chExt cx="0" cy="0"/>
        </a:xfrm>
      </p:grpSpPr>
      <p:sp>
        <p:nvSpPr>
          <p:cNvPr id="57" name="Shape 57"/>
          <p:cNvSpPr>
            <a:spLocks noGrp="1"/>
          </p:cNvSpPr>
          <p:nvPr>
            <p:ph type="title"/>
          </p:nvPr>
        </p:nvSpPr>
        <p:spPr>
          <a:xfrm>
            <a:off x="457200" y="274638"/>
            <a:ext cx="8229600" cy="1325562"/>
          </a:xfrm>
          <a:prstGeom prst="rect">
            <a:avLst/>
          </a:prstGeom>
        </p:spPr>
        <p:txBody>
          <a:bodyPr/>
          <a:lstStyle/>
          <a:p>
            <a:r>
              <a:t>Texto del título</a:t>
            </a:r>
          </a:p>
        </p:txBody>
      </p:sp>
      <p:sp>
        <p:nvSpPr>
          <p:cNvPr id="58" name="Shape 58"/>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En blanco">
    <p:spTree>
      <p:nvGrpSpPr>
        <p:cNvPr id="1" name=""/>
        <p:cNvGrpSpPr/>
        <p:nvPr/>
      </p:nvGrpSpPr>
      <p:grpSpPr>
        <a:xfrm>
          <a:off x="0" y="0"/>
          <a:ext cx="0" cy="0"/>
          <a:chOff x="0" y="0"/>
          <a:chExt cx="0" cy="0"/>
        </a:xfrm>
      </p:grpSpPr>
      <p:sp>
        <p:nvSpPr>
          <p:cNvPr id="65" name="Shape 65"/>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ido con título">
    <p:spTree>
      <p:nvGrpSpPr>
        <p:cNvPr id="1" name=""/>
        <p:cNvGrpSpPr/>
        <p:nvPr/>
      </p:nvGrpSpPr>
      <p:grpSpPr>
        <a:xfrm>
          <a:off x="0" y="0"/>
          <a:ext cx="0" cy="0"/>
          <a:chOff x="0" y="0"/>
          <a:chExt cx="0" cy="0"/>
        </a:xfrm>
      </p:grpSpPr>
      <p:sp>
        <p:nvSpPr>
          <p:cNvPr id="72" name="Shape 72"/>
          <p:cNvSpPr>
            <a:spLocks noGrp="1"/>
          </p:cNvSpPr>
          <p:nvPr>
            <p:ph type="title"/>
          </p:nvPr>
        </p:nvSpPr>
        <p:spPr>
          <a:xfrm>
            <a:off x="457200" y="0"/>
            <a:ext cx="3008313" cy="1435100"/>
          </a:xfrm>
          <a:prstGeom prst="rect">
            <a:avLst/>
          </a:prstGeom>
        </p:spPr>
        <p:txBody>
          <a:bodyPr anchor="b"/>
          <a:lstStyle>
            <a:lvl1pPr algn="l">
              <a:defRPr sz="2000" b="1"/>
            </a:lvl1pPr>
          </a:lstStyle>
          <a:p>
            <a:r>
              <a:t>Texto del título</a:t>
            </a:r>
          </a:p>
        </p:txBody>
      </p:sp>
      <p:sp>
        <p:nvSpPr>
          <p:cNvPr id="73" name="Shape 73"/>
          <p:cNvSpPr>
            <a:spLocks noGrp="1"/>
          </p:cNvSpPr>
          <p:nvPr>
            <p:ph type="body" idx="1"/>
          </p:nvPr>
        </p:nvSpPr>
        <p:spPr>
          <a:xfrm>
            <a:off x="3575050" y="273050"/>
            <a:ext cx="5111750" cy="6584950"/>
          </a:xfrm>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74" name="Shape 74"/>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Imagen con título">
    <p:spTree>
      <p:nvGrpSpPr>
        <p:cNvPr id="1" name=""/>
        <p:cNvGrpSpPr/>
        <p:nvPr/>
      </p:nvGrpSpPr>
      <p:grpSpPr>
        <a:xfrm>
          <a:off x="0" y="0"/>
          <a:ext cx="0" cy="0"/>
          <a:chOff x="0" y="0"/>
          <a:chExt cx="0" cy="0"/>
        </a:xfrm>
      </p:grpSpPr>
      <p:sp>
        <p:nvSpPr>
          <p:cNvPr id="81" name="Shape 81"/>
          <p:cNvSpPr>
            <a:spLocks noGrp="1"/>
          </p:cNvSpPr>
          <p:nvPr>
            <p:ph type="title"/>
          </p:nvPr>
        </p:nvSpPr>
        <p:spPr>
          <a:xfrm>
            <a:off x="1792288" y="3086100"/>
            <a:ext cx="5486400" cy="2281238"/>
          </a:xfrm>
          <a:prstGeom prst="rect">
            <a:avLst/>
          </a:prstGeom>
        </p:spPr>
        <p:txBody>
          <a:bodyPr anchor="b"/>
          <a:lstStyle>
            <a:lvl1pPr algn="l">
              <a:defRPr sz="2000" b="1"/>
            </a:lvl1pPr>
          </a:lstStyle>
          <a:p>
            <a:r>
              <a:t>Texto del título</a:t>
            </a:r>
          </a:p>
        </p:txBody>
      </p:sp>
      <p:sp>
        <p:nvSpPr>
          <p:cNvPr id="82" name="Shape 82"/>
          <p:cNvSpPr>
            <a:spLocks noGrp="1"/>
          </p:cNvSpPr>
          <p:nvPr>
            <p:ph type="body" sz="quarter" idx="1"/>
          </p:nvPr>
        </p:nvSpPr>
        <p:spPr>
          <a:xfrm>
            <a:off x="1792288" y="5367338"/>
            <a:ext cx="5486400" cy="1490662"/>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Nivel de texto 1</a:t>
            </a:r>
          </a:p>
          <a:p>
            <a:pPr lvl="1"/>
            <a:r>
              <a:t>Nivel de texto 2</a:t>
            </a:r>
          </a:p>
          <a:p>
            <a:pPr lvl="2"/>
            <a:r>
              <a:t>Nivel de texto 3</a:t>
            </a:r>
          </a:p>
          <a:p>
            <a:pPr lvl="3"/>
            <a:r>
              <a:t>Nivel de texto 4</a:t>
            </a:r>
          </a:p>
          <a:p>
            <a:pPr lvl="4"/>
            <a:r>
              <a:t>Nivel de texto 5</a:t>
            </a:r>
          </a:p>
        </p:txBody>
      </p:sp>
      <p:sp>
        <p:nvSpPr>
          <p:cNvPr id="83" name="Shape 83"/>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1.jpeg" descr="Plantillas módulo 3-02.jpg"/>
          <p:cNvPicPr>
            <a:picLocks noChangeAspect="1"/>
          </p:cNvPicPr>
          <p:nvPr/>
        </p:nvPicPr>
        <p:blipFill>
          <a:blip r:embed="rId13">
            <a:extLst/>
          </a:blip>
          <a:stretch>
            <a:fillRect/>
          </a:stretch>
        </p:blipFill>
        <p:spPr>
          <a:xfrm>
            <a:off x="0" y="0"/>
            <a:ext cx="9144000" cy="6858000"/>
          </a:xfrm>
          <a:prstGeom prst="rect">
            <a:avLst/>
          </a:prstGeom>
          <a:ln w="12700">
            <a:miter lim="400000"/>
          </a:ln>
        </p:spPr>
      </p:pic>
      <p:sp>
        <p:nvSpPr>
          <p:cNvPr id="3" name="Shape 3"/>
          <p:cNvSpPr>
            <a:spLocks noGrp="1"/>
          </p:cNvSpPr>
          <p:nvPr>
            <p:ph type="title"/>
          </p:nvPr>
        </p:nvSpPr>
        <p:spPr>
          <a:xfrm>
            <a:off x="457200" y="274638"/>
            <a:ext cx="8229600" cy="1325562"/>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p>
            <a:r>
              <a:t>Texto del título</a:t>
            </a:r>
          </a:p>
        </p:txBody>
      </p:sp>
      <p:sp>
        <p:nvSpPr>
          <p:cNvPr id="4" name="Shape 4"/>
          <p:cNvSpPr>
            <a:spLocks noGrp="1"/>
          </p:cNvSpPr>
          <p:nvPr>
            <p:ph type="body" idx="1"/>
          </p:nvPr>
        </p:nvSpPr>
        <p:spPr>
          <a:xfrm>
            <a:off x="457200" y="1600199"/>
            <a:ext cx="8229600" cy="5257801"/>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p>
            <a:r>
              <a:t>Nivel de texto 1</a:t>
            </a:r>
          </a:p>
          <a:p>
            <a:pPr lvl="1"/>
            <a:r>
              <a:t>Nivel de texto 2</a:t>
            </a:r>
          </a:p>
          <a:p>
            <a:pPr lvl="2"/>
            <a:r>
              <a:t>Nivel de texto 3</a:t>
            </a:r>
          </a:p>
          <a:p>
            <a:pPr lvl="3"/>
            <a:r>
              <a:t>Nivel de texto 4</a:t>
            </a:r>
          </a:p>
          <a:p>
            <a:pPr lvl="4"/>
            <a:r>
              <a:t>Nivel de texto 5</a:t>
            </a:r>
          </a:p>
        </p:txBody>
      </p:sp>
      <p:sp>
        <p:nvSpPr>
          <p:cNvPr id="5" name="Shape 5"/>
          <p:cNvSpPr>
            <a:spLocks noGrp="1"/>
          </p:cNvSpPr>
          <p:nvPr>
            <p:ph type="sldNum" sz="quarter" idx="2"/>
          </p:nvPr>
        </p:nvSpPr>
        <p:spPr>
          <a:xfrm>
            <a:off x="6553200" y="6356349"/>
            <a:ext cx="2133600" cy="358141"/>
          </a:xfrm>
          <a:prstGeom prst="rect">
            <a:avLst/>
          </a:prstGeom>
          <a:ln w="12700">
            <a:miter lim="400000"/>
          </a:ln>
        </p:spPr>
        <p:txBody>
          <a:bodyPr lIns="45719" rIns="45719">
            <a:spAutoFit/>
          </a:body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9pPr>
    </p:bodyStyle>
    <p:otherStyle>
      <a:lvl1pPr marL="0" marR="0" indent="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1pPr>
      <a:lvl2pPr marL="0" marR="0" indent="4572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2pPr>
      <a:lvl3pPr marL="0" marR="0" indent="9144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3pPr>
      <a:lvl4pPr marL="0" marR="0" indent="13716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4pPr>
      <a:lvl5pPr marL="0" marR="0" indent="18288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5pPr>
      <a:lvl6pPr marL="0" marR="0" indent="22860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6pPr>
      <a:lvl7pPr marL="0" marR="0" indent="27432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7pPr>
      <a:lvl8pPr marL="0" marR="0" indent="32004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8pPr>
      <a:lvl9pPr marL="0" marR="0" indent="36576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image2.jpeg" descr="Plantillas módulo 3-04.jpg"/>
          <p:cNvPicPr>
            <a:picLocks noChangeAspect="1"/>
          </p:cNvPicPr>
          <p:nvPr/>
        </p:nvPicPr>
        <p:blipFill>
          <a:blip r:embed="rId2">
            <a:extLst/>
          </a:blip>
          <a:stretch>
            <a:fillRect/>
          </a:stretch>
        </p:blipFill>
        <p:spPr>
          <a:xfrm>
            <a:off x="0" y="0"/>
            <a:ext cx="9144000" cy="6858000"/>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hape 132"/>
          <p:cNvSpPr>
            <a:spLocks noGrp="1"/>
          </p:cNvSpPr>
          <p:nvPr>
            <p:ph type="body" idx="1"/>
          </p:nvPr>
        </p:nvSpPr>
        <p:spPr>
          <a:xfrm>
            <a:off x="395535" y="1268760"/>
            <a:ext cx="6984777" cy="4752528"/>
          </a:xfrm>
          <a:prstGeom prst="rect">
            <a:avLst/>
          </a:prstGeom>
        </p:spPr>
        <p:txBody>
          <a:bodyPr>
            <a:normAutofit/>
          </a:bodyPr>
          <a:lstStyle/>
          <a:p>
            <a:pPr marL="415766" indent="-415766" defTabSz="886968">
              <a:spcBef>
                <a:spcPts val="900"/>
              </a:spcBef>
              <a:buClr>
                <a:srgbClr val="004782"/>
              </a:buClr>
              <a:defRPr sz="3104"/>
            </a:pPr>
            <a:r>
              <a:rPr sz="3880">
                <a:solidFill>
                  <a:srgbClr val="004782"/>
                </a:solidFill>
                <a:latin typeface="Candara"/>
                <a:ea typeface="Candara"/>
                <a:cs typeface="Candara"/>
                <a:sym typeface="Candara"/>
              </a:rPr>
              <a:t>“</a:t>
            </a:r>
            <a:r>
              <a:rPr sz="3492">
                <a:solidFill>
                  <a:srgbClr val="004782"/>
                </a:solidFill>
                <a:latin typeface="Candara"/>
                <a:ea typeface="Candara"/>
                <a:cs typeface="Candara"/>
                <a:sym typeface="Candara"/>
              </a:rPr>
              <a:t>Jehová te oiga en el día de conflicto, el nombre del Dios de Jacob te defienda...</a:t>
            </a:r>
            <a:r>
              <a:rPr sz="3492" u="sng">
                <a:solidFill>
                  <a:srgbClr val="C00000"/>
                </a:solidFill>
                <a:latin typeface="Candara"/>
                <a:ea typeface="Candara"/>
                <a:cs typeface="Candara"/>
                <a:sym typeface="Candara"/>
              </a:rPr>
              <a:t>Haga memoria de todas tus ofrendas</a:t>
            </a:r>
            <a:r>
              <a:rPr sz="3492" u="sng">
                <a:solidFill>
                  <a:srgbClr val="004782"/>
                </a:solidFill>
                <a:latin typeface="Candara"/>
                <a:ea typeface="Candara"/>
                <a:cs typeface="Candara"/>
                <a:sym typeface="Candara"/>
              </a:rPr>
              <a:t> </a:t>
            </a:r>
            <a:r>
              <a:rPr sz="3492">
                <a:solidFill>
                  <a:srgbClr val="004782"/>
                </a:solidFill>
                <a:latin typeface="Candara"/>
                <a:ea typeface="Candara"/>
                <a:cs typeface="Candara"/>
                <a:sym typeface="Candara"/>
              </a:rPr>
              <a:t>y acepte tu holocausto. Que Dios te dé conforme al deseo de tu corazón. Conceda Jehová todas tus peticiones”. </a:t>
            </a:r>
            <a:r>
              <a:rPr sz="3492" i="1">
                <a:solidFill>
                  <a:srgbClr val="004782"/>
                </a:solidFill>
                <a:latin typeface="Candara"/>
                <a:ea typeface="Candara"/>
                <a:cs typeface="Candara"/>
                <a:sym typeface="Candara"/>
              </a:rPr>
              <a:t>Salmos 20.</a:t>
            </a:r>
          </a:p>
        </p:txBody>
      </p:sp>
      <p:pic>
        <p:nvPicPr>
          <p:cNvPr id="133" name="image3.png" descr="Bi.png"/>
          <p:cNvPicPr>
            <a:picLocks noChangeAspect="1"/>
          </p:cNvPicPr>
          <p:nvPr/>
        </p:nvPicPr>
        <p:blipFill>
          <a:blip r:embed="rId2">
            <a:extLst/>
          </a:blip>
          <a:stretch>
            <a:fillRect/>
          </a:stretch>
        </p:blipFill>
        <p:spPr>
          <a:xfrm>
            <a:off x="-1" y="4959954"/>
            <a:ext cx="2555777" cy="1898046"/>
          </a:xfrm>
          <a:prstGeom prst="rect">
            <a:avLst/>
          </a:prstGeom>
          <a:ln w="12700">
            <a:miter lim="400000"/>
          </a:ln>
        </p:spPr>
      </p:pic>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hape 135"/>
          <p:cNvSpPr>
            <a:spLocks noGrp="1"/>
          </p:cNvSpPr>
          <p:nvPr>
            <p:ph type="title"/>
          </p:nvPr>
        </p:nvSpPr>
        <p:spPr>
          <a:xfrm>
            <a:off x="323527" y="1628799"/>
            <a:ext cx="7920881" cy="3600400"/>
          </a:xfrm>
          <a:prstGeom prst="rect">
            <a:avLst/>
          </a:prstGeom>
        </p:spPr>
        <p:txBody>
          <a:bodyPr>
            <a:normAutofit/>
          </a:bodyPr>
          <a:lstStyle>
            <a:lvl1pPr marL="1758141" indent="-1758141" algn="l" defTabSz="859536">
              <a:buClr>
                <a:srgbClr val="660033"/>
              </a:buClr>
              <a:buSzPct val="100000"/>
              <a:buFont typeface="Trebuchet MS"/>
              <a:buAutoNum type="romanUcPeriod" startAt="2"/>
              <a:defRPr sz="6768" b="1">
                <a:solidFill>
                  <a:srgbClr val="660033"/>
                </a:solidFill>
                <a:effectLst>
                  <a:outerShdw blurRad="47752" dist="36660" dir="5460000" rotWithShape="0">
                    <a:srgbClr val="000000">
                      <a:alpha val="38000"/>
                    </a:srgbClr>
                  </a:outerShdw>
                </a:effectLst>
                <a:latin typeface="Candara"/>
                <a:ea typeface="Candara"/>
                <a:cs typeface="Candara"/>
                <a:sym typeface="Candara"/>
              </a:defRPr>
            </a:lvl1pPr>
          </a:lstStyle>
          <a:p>
            <a:pPr>
              <a:defRPr sz="4136" b="0">
                <a:solidFill>
                  <a:srgbClr val="000000"/>
                </a:solidFill>
                <a:effectLst/>
                <a:latin typeface="Calibri"/>
                <a:ea typeface="Calibri"/>
                <a:cs typeface="Calibri"/>
                <a:sym typeface="Calibri"/>
              </a:defRPr>
            </a:pPr>
            <a:r>
              <a:rPr sz="6768" b="1">
                <a:solidFill>
                  <a:srgbClr val="660033"/>
                </a:solidFill>
                <a:effectLst>
                  <a:outerShdw blurRad="47752" dist="36660" dir="5460000" rotWithShape="0">
                    <a:srgbClr val="000000">
                      <a:alpha val="38000"/>
                    </a:srgbClr>
                  </a:outerShdw>
                </a:effectLst>
                <a:latin typeface="Candara"/>
                <a:ea typeface="Candara"/>
                <a:cs typeface="Candara"/>
                <a:sym typeface="Candara"/>
              </a:rPr>
              <a:t>Características de la ofrenda que Dios acepta.</a:t>
            </a: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title"/>
          </p:nvPr>
        </p:nvSpPr>
        <p:spPr>
          <a:xfrm>
            <a:off x="1326467" y="434430"/>
            <a:ext cx="6491065" cy="1569051"/>
          </a:xfrm>
          <a:prstGeom prst="rect">
            <a:avLst/>
          </a:prstGeom>
        </p:spPr>
        <p:txBody>
          <a:bodyPr>
            <a:normAutofit/>
          </a:bodyPr>
          <a:lstStyle>
            <a:lvl1pPr marL="1043662" indent="-1043662" algn="l" defTabSz="850391">
              <a:buClr>
                <a:srgbClr val="C00000"/>
              </a:buClr>
              <a:buSzPct val="100000"/>
              <a:buFont typeface="Trebuchet MS"/>
              <a:buAutoNum type="arabicPeriod"/>
              <a:defRPr sz="5022" b="1">
                <a:solidFill>
                  <a:srgbClr val="C00000"/>
                </a:solidFill>
                <a:latin typeface="Candara"/>
                <a:ea typeface="Candara"/>
                <a:cs typeface="Candara"/>
                <a:sym typeface="Candara"/>
              </a:defRPr>
            </a:lvl1pPr>
          </a:lstStyle>
          <a:p>
            <a:pPr>
              <a:defRPr sz="4092" b="0">
                <a:solidFill>
                  <a:srgbClr val="000000"/>
                </a:solidFill>
                <a:latin typeface="Calibri"/>
                <a:ea typeface="Calibri"/>
                <a:cs typeface="Calibri"/>
                <a:sym typeface="Calibri"/>
              </a:defRPr>
            </a:pPr>
            <a:r>
              <a:rPr sz="5022" b="1">
                <a:solidFill>
                  <a:srgbClr val="C00000"/>
                </a:solidFill>
                <a:latin typeface="Candara"/>
                <a:ea typeface="Candara"/>
                <a:cs typeface="Candara"/>
                <a:sym typeface="Candara"/>
              </a:rPr>
              <a:t>La ofrenda debe ser voluntaria.</a:t>
            </a:r>
          </a:p>
        </p:txBody>
      </p:sp>
      <p:sp>
        <p:nvSpPr>
          <p:cNvPr id="138" name="Shape 138"/>
          <p:cNvSpPr>
            <a:spLocks noGrp="1"/>
          </p:cNvSpPr>
          <p:nvPr>
            <p:ph type="body" idx="1"/>
          </p:nvPr>
        </p:nvSpPr>
        <p:spPr>
          <a:xfrm>
            <a:off x="755576" y="2420888"/>
            <a:ext cx="7344816" cy="3816424"/>
          </a:xfrm>
          <a:prstGeom prst="rect">
            <a:avLst/>
          </a:prstGeom>
        </p:spPr>
        <p:txBody>
          <a:bodyPr>
            <a:normAutofit/>
          </a:bodyPr>
          <a:lstStyle/>
          <a:p>
            <a:pPr marL="428625" indent="-428625">
              <a:spcBef>
                <a:spcPts val="900"/>
              </a:spcBef>
              <a:buClr>
                <a:srgbClr val="004782"/>
              </a:buClr>
            </a:pPr>
            <a:r>
              <a:rPr sz="4000">
                <a:solidFill>
                  <a:srgbClr val="004782"/>
                </a:solidFill>
                <a:latin typeface="Candara"/>
                <a:ea typeface="Candara"/>
                <a:cs typeface="Candara"/>
                <a:sym typeface="Candara"/>
              </a:rPr>
              <a:t>“Dí a los hijos de Israel que tomen para mí ofrenda; de todo varón que la diere de su voluntad, de corazón, tomaréis mi ofrenda</a:t>
            </a:r>
            <a:r>
              <a:rPr sz="3600" i="1">
                <a:solidFill>
                  <a:srgbClr val="004782"/>
                </a:solidFill>
                <a:latin typeface="Candara"/>
                <a:ea typeface="Candara"/>
                <a:cs typeface="Candara"/>
                <a:sym typeface="Candara"/>
              </a:rPr>
              <a:t>”. Éxodo 25:2.</a:t>
            </a:r>
          </a:p>
        </p:txBody>
      </p:sp>
      <p:pic>
        <p:nvPicPr>
          <p:cNvPr id="139" name="image3.png" descr="Bi.png"/>
          <p:cNvPicPr>
            <a:picLocks noChangeAspect="1"/>
          </p:cNvPicPr>
          <p:nvPr/>
        </p:nvPicPr>
        <p:blipFill>
          <a:blip r:embed="rId2">
            <a:extLst/>
          </a:blip>
          <a:stretch>
            <a:fillRect/>
          </a:stretch>
        </p:blipFill>
        <p:spPr>
          <a:xfrm>
            <a:off x="-1" y="4959954"/>
            <a:ext cx="2555777" cy="1898046"/>
          </a:xfrm>
          <a:prstGeom prst="rect">
            <a:avLst/>
          </a:prstGeom>
          <a:ln w="12700">
            <a:miter lim="400000"/>
          </a:ln>
        </p:spPr>
      </p:pic>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38">
                                            <p:bg/>
                                          </p:spTgt>
                                        </p:tgtEl>
                                        <p:attrNameLst>
                                          <p:attrName>style.visibility</p:attrName>
                                        </p:attrNameLst>
                                      </p:cBhvr>
                                      <p:to>
                                        <p:strVal val="visible"/>
                                      </p:to>
                                    </p:set>
                                    <p:animEffect transition="in" filter="dissolve">
                                      <p:cBhvr>
                                        <p:cTn id="7" dur="500"/>
                                        <p:tgtEl>
                                          <p:spTgt spid="138">
                                            <p:bg/>
                                          </p:spTgt>
                                        </p:tgtEl>
                                      </p:cBhvr>
                                    </p:animEffect>
                                  </p:childTnLst>
                                </p:cTn>
                              </p:par>
                              <p:par>
                                <p:cTn id="8" presetID="9" presetClass="entr" presetSubtype="0" fill="hold" grpId="1" nodeType="withEffect">
                                  <p:stCondLst>
                                    <p:cond delay="0"/>
                                  </p:stCondLst>
                                  <p:iterate>
                                    <p:tmAbs val="0"/>
                                  </p:iterate>
                                  <p:childTnLst>
                                    <p:set>
                                      <p:cBhvr>
                                        <p:cTn id="9" fill="hold"/>
                                        <p:tgtEl>
                                          <p:spTgt spid="138">
                                            <p:txEl>
                                              <p:pRg st="0" end="0"/>
                                            </p:txEl>
                                          </p:spTgt>
                                        </p:tgtEl>
                                        <p:attrNameLst>
                                          <p:attrName>style.visibility</p:attrName>
                                        </p:attrNameLst>
                                      </p:cBhvr>
                                      <p:to>
                                        <p:strVal val="visible"/>
                                      </p:to>
                                    </p:set>
                                    <p:animEffect transition="in" filter="dissolve">
                                      <p:cBhvr>
                                        <p:cTn id="10" dur="500"/>
                                        <p:tgtEl>
                                          <p:spTgt spid="1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1" build="p"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hape 141"/>
          <p:cNvSpPr>
            <a:spLocks noGrp="1"/>
          </p:cNvSpPr>
          <p:nvPr>
            <p:ph type="body" idx="1"/>
          </p:nvPr>
        </p:nvSpPr>
        <p:spPr>
          <a:xfrm>
            <a:off x="251519" y="1268760"/>
            <a:ext cx="7992889" cy="4608512"/>
          </a:xfrm>
          <a:prstGeom prst="rect">
            <a:avLst/>
          </a:prstGeom>
        </p:spPr>
        <p:txBody>
          <a:bodyPr>
            <a:normAutofit/>
          </a:bodyPr>
          <a:lstStyle/>
          <a:p>
            <a:pPr marL="407193" indent="-407193" defTabSz="868680">
              <a:spcBef>
                <a:spcPts val="900"/>
              </a:spcBef>
              <a:buClr>
                <a:srgbClr val="004782"/>
              </a:buClr>
              <a:defRPr sz="3040"/>
            </a:pPr>
            <a:r>
              <a:rPr sz="3800">
                <a:solidFill>
                  <a:srgbClr val="004782"/>
                </a:solidFill>
                <a:latin typeface="Candara"/>
                <a:ea typeface="Candara"/>
                <a:cs typeface="Candara"/>
                <a:sym typeface="Candara"/>
              </a:rPr>
              <a:t>Dios no nos obliga a decidir cuánto porcentaje pactamos con él.</a:t>
            </a:r>
          </a:p>
          <a:p>
            <a:pPr marL="407193" indent="-407193" defTabSz="868680">
              <a:spcBef>
                <a:spcPts val="900"/>
              </a:spcBef>
              <a:buClr>
                <a:srgbClr val="004782"/>
              </a:buClr>
              <a:defRPr sz="3040"/>
            </a:pPr>
            <a:r>
              <a:rPr sz="3800">
                <a:solidFill>
                  <a:srgbClr val="004782"/>
                </a:solidFill>
                <a:latin typeface="Candara"/>
                <a:ea typeface="Candara"/>
                <a:cs typeface="Candara"/>
                <a:sym typeface="Candara"/>
              </a:rPr>
              <a:t>Cada uno decide cuánto pacta con el Señor.</a:t>
            </a:r>
          </a:p>
          <a:p>
            <a:pPr marL="407193" indent="-407193" defTabSz="868680">
              <a:spcBef>
                <a:spcPts val="900"/>
              </a:spcBef>
              <a:buClr>
                <a:srgbClr val="004782"/>
              </a:buClr>
              <a:defRPr sz="3040"/>
            </a:pPr>
            <a:r>
              <a:rPr sz="3800">
                <a:solidFill>
                  <a:srgbClr val="004782"/>
                </a:solidFill>
                <a:latin typeface="Candara"/>
                <a:ea typeface="Candara"/>
                <a:cs typeface="Candara"/>
                <a:sym typeface="Candara"/>
              </a:rPr>
              <a:t>Una vez lo hayamos pactado, debemos cumplirlo, no sea que nos ocurra lo de Ananías y Safira.</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41">
                                            <p:bg/>
                                          </p:spTgt>
                                        </p:tgtEl>
                                        <p:attrNameLst>
                                          <p:attrName>style.visibility</p:attrName>
                                        </p:attrNameLst>
                                      </p:cBhvr>
                                      <p:to>
                                        <p:strVal val="visible"/>
                                      </p:to>
                                    </p:set>
                                    <p:animEffect transition="in" filter="dissolve">
                                      <p:cBhvr>
                                        <p:cTn id="7" dur="500"/>
                                        <p:tgtEl>
                                          <p:spTgt spid="141">
                                            <p:bg/>
                                          </p:spTgt>
                                        </p:tgtEl>
                                      </p:cBhvr>
                                    </p:animEffect>
                                  </p:childTnLst>
                                </p:cTn>
                              </p:par>
                              <p:par>
                                <p:cTn id="8" presetID="9" presetClass="entr" presetSubtype="0" fill="hold" grpId="1" nodeType="withEffect">
                                  <p:stCondLst>
                                    <p:cond delay="0"/>
                                  </p:stCondLst>
                                  <p:iterate>
                                    <p:tmAbs val="0"/>
                                  </p:iterate>
                                  <p:childTnLst>
                                    <p:set>
                                      <p:cBhvr>
                                        <p:cTn id="9" fill="hold"/>
                                        <p:tgtEl>
                                          <p:spTgt spid="141">
                                            <p:txEl>
                                              <p:pRg st="0" end="0"/>
                                            </p:txEl>
                                          </p:spTgt>
                                        </p:tgtEl>
                                        <p:attrNameLst>
                                          <p:attrName>style.visibility</p:attrName>
                                        </p:attrNameLst>
                                      </p:cBhvr>
                                      <p:to>
                                        <p:strVal val="visible"/>
                                      </p:to>
                                    </p:set>
                                    <p:animEffect transition="in" filter="dissolve">
                                      <p:cBhvr>
                                        <p:cTn id="10" dur="500"/>
                                        <p:tgtEl>
                                          <p:spTgt spid="14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141">
                                            <p:txEl>
                                              <p:pRg st="1" end="1"/>
                                            </p:txEl>
                                          </p:spTgt>
                                        </p:tgtEl>
                                        <p:attrNameLst>
                                          <p:attrName>style.visibility</p:attrName>
                                        </p:attrNameLst>
                                      </p:cBhvr>
                                      <p:to>
                                        <p:strVal val="visible"/>
                                      </p:to>
                                    </p:set>
                                    <p:animEffect transition="in" filter="dissolve">
                                      <p:cBhvr>
                                        <p:cTn id="15" dur="500"/>
                                        <p:tgtEl>
                                          <p:spTgt spid="141">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1" nodeType="clickEffect">
                                  <p:stCondLst>
                                    <p:cond delay="0"/>
                                  </p:stCondLst>
                                  <p:iterate>
                                    <p:tmAbs val="0"/>
                                  </p:iterate>
                                  <p:childTnLst>
                                    <p:set>
                                      <p:cBhvr>
                                        <p:cTn id="19" fill="hold"/>
                                        <p:tgtEl>
                                          <p:spTgt spid="141">
                                            <p:txEl>
                                              <p:pRg st="2" end="2"/>
                                            </p:txEl>
                                          </p:spTgt>
                                        </p:tgtEl>
                                        <p:attrNameLst>
                                          <p:attrName>style.visibility</p:attrName>
                                        </p:attrNameLst>
                                      </p:cBhvr>
                                      <p:to>
                                        <p:strVal val="visible"/>
                                      </p:to>
                                    </p:set>
                                    <p:animEffect transition="in" filter="dissolve">
                                      <p:cBhvr>
                                        <p:cTn id="20" dur="500"/>
                                        <p:tgtEl>
                                          <p:spTgt spid="14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1" build="p"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Shape 143"/>
          <p:cNvSpPr>
            <a:spLocks noGrp="1"/>
          </p:cNvSpPr>
          <p:nvPr>
            <p:ph type="body" idx="1"/>
          </p:nvPr>
        </p:nvSpPr>
        <p:spPr>
          <a:xfrm>
            <a:off x="251519" y="1196752"/>
            <a:ext cx="7056785" cy="4320480"/>
          </a:xfrm>
          <a:prstGeom prst="rect">
            <a:avLst/>
          </a:prstGeom>
        </p:spPr>
        <p:txBody>
          <a:bodyPr>
            <a:normAutofit/>
          </a:bodyPr>
          <a:lstStyle/>
          <a:p>
            <a:pPr marL="370331" indent="-370331" defTabSz="877823">
              <a:spcBef>
                <a:spcPts val="800"/>
              </a:spcBef>
              <a:buClr>
                <a:srgbClr val="004782"/>
              </a:buClr>
              <a:defRPr sz="3072"/>
            </a:pPr>
            <a:r>
              <a:rPr sz="3455">
                <a:solidFill>
                  <a:srgbClr val="004782"/>
                </a:solidFill>
                <a:latin typeface="Candara"/>
                <a:ea typeface="Candara"/>
                <a:cs typeface="Candara"/>
                <a:sym typeface="Candara"/>
              </a:rPr>
              <a:t>Tampoco debemos dejarlo a las circunstancias. Debemos definir con el Señor, cuánto será nuestra ofrenda. Eso es lo que significa: Dadivosidad sistemática.</a:t>
            </a:r>
          </a:p>
          <a:p>
            <a:pPr marL="370331" indent="-370331" defTabSz="877823">
              <a:spcBef>
                <a:spcPts val="800"/>
              </a:spcBef>
              <a:buClr>
                <a:srgbClr val="004782"/>
              </a:buClr>
              <a:defRPr sz="3072"/>
            </a:pPr>
            <a:r>
              <a:rPr sz="3455">
                <a:solidFill>
                  <a:srgbClr val="004782"/>
                </a:solidFill>
                <a:latin typeface="Candara"/>
                <a:ea typeface="Candara"/>
                <a:cs typeface="Candara"/>
                <a:sym typeface="Candara"/>
              </a:rPr>
              <a:t>Tampoco podemos decidir para el resto de los miembros de la iglesia.</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43">
                                            <p:bg/>
                                          </p:spTgt>
                                        </p:tgtEl>
                                        <p:attrNameLst>
                                          <p:attrName>style.visibility</p:attrName>
                                        </p:attrNameLst>
                                      </p:cBhvr>
                                      <p:to>
                                        <p:strVal val="visible"/>
                                      </p:to>
                                    </p:set>
                                    <p:animEffect transition="in" filter="dissolve">
                                      <p:cBhvr>
                                        <p:cTn id="7" dur="500"/>
                                        <p:tgtEl>
                                          <p:spTgt spid="143">
                                            <p:bg/>
                                          </p:spTgt>
                                        </p:tgtEl>
                                      </p:cBhvr>
                                    </p:animEffect>
                                  </p:childTnLst>
                                </p:cTn>
                              </p:par>
                              <p:par>
                                <p:cTn id="8" presetID="9" presetClass="entr" presetSubtype="0" fill="hold" grpId="1" nodeType="withEffect">
                                  <p:stCondLst>
                                    <p:cond delay="0"/>
                                  </p:stCondLst>
                                  <p:iterate>
                                    <p:tmAbs val="0"/>
                                  </p:iterate>
                                  <p:childTnLst>
                                    <p:set>
                                      <p:cBhvr>
                                        <p:cTn id="9" fill="hold"/>
                                        <p:tgtEl>
                                          <p:spTgt spid="143">
                                            <p:txEl>
                                              <p:pRg st="0" end="0"/>
                                            </p:txEl>
                                          </p:spTgt>
                                        </p:tgtEl>
                                        <p:attrNameLst>
                                          <p:attrName>style.visibility</p:attrName>
                                        </p:attrNameLst>
                                      </p:cBhvr>
                                      <p:to>
                                        <p:strVal val="visible"/>
                                      </p:to>
                                    </p:set>
                                    <p:animEffect transition="in" filter="dissolve">
                                      <p:cBhvr>
                                        <p:cTn id="10" dur="500"/>
                                        <p:tgtEl>
                                          <p:spTgt spid="14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143">
                                            <p:txEl>
                                              <p:pRg st="1" end="1"/>
                                            </p:txEl>
                                          </p:spTgt>
                                        </p:tgtEl>
                                        <p:attrNameLst>
                                          <p:attrName>style.visibility</p:attrName>
                                        </p:attrNameLst>
                                      </p:cBhvr>
                                      <p:to>
                                        <p:strVal val="visible"/>
                                      </p:to>
                                    </p:set>
                                    <p:animEffect transition="in" filter="dissolve">
                                      <p:cBhvr>
                                        <p:cTn id="15" dur="500"/>
                                        <p:tgtEl>
                                          <p:spTgt spid="1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1" build="p"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a:spLocks noGrp="1"/>
          </p:cNvSpPr>
          <p:nvPr>
            <p:ph type="body" idx="1"/>
          </p:nvPr>
        </p:nvSpPr>
        <p:spPr>
          <a:xfrm>
            <a:off x="395535" y="1484784"/>
            <a:ext cx="6851106" cy="4104456"/>
          </a:xfrm>
          <a:prstGeom prst="rect">
            <a:avLst/>
          </a:prstGeom>
        </p:spPr>
        <p:txBody>
          <a:bodyPr>
            <a:normAutofit/>
          </a:bodyPr>
          <a:lstStyle/>
          <a:p>
            <a:pPr marL="402907" indent="-402907" defTabSz="859536">
              <a:spcBef>
                <a:spcPts val="900"/>
              </a:spcBef>
              <a:buClr>
                <a:srgbClr val="004782"/>
              </a:buClr>
              <a:defRPr sz="3008"/>
            </a:pPr>
            <a:r>
              <a:rPr sz="3759">
                <a:solidFill>
                  <a:srgbClr val="004782"/>
                </a:solidFill>
                <a:latin typeface="Candara"/>
                <a:ea typeface="Candara"/>
                <a:cs typeface="Candara"/>
                <a:sym typeface="Candara"/>
              </a:rPr>
              <a:t>La ofrenda es </a:t>
            </a:r>
            <a:r>
              <a:rPr sz="3759" u="sng">
                <a:solidFill>
                  <a:srgbClr val="004782"/>
                </a:solidFill>
                <a:latin typeface="Candara"/>
                <a:ea typeface="Candara"/>
                <a:cs typeface="Candara"/>
                <a:sym typeface="Candara"/>
              </a:rPr>
              <a:t>un pacto personal con nuestro Creador</a:t>
            </a:r>
            <a:r>
              <a:rPr sz="3759">
                <a:solidFill>
                  <a:srgbClr val="004782"/>
                </a:solidFill>
                <a:latin typeface="Candara"/>
                <a:ea typeface="Candara"/>
                <a:cs typeface="Candara"/>
                <a:sym typeface="Candara"/>
              </a:rPr>
              <a:t>.</a:t>
            </a:r>
          </a:p>
          <a:p>
            <a:pPr marL="402907" indent="-402907" defTabSz="859536">
              <a:spcBef>
                <a:spcPts val="900"/>
              </a:spcBef>
              <a:buClr>
                <a:srgbClr val="004782"/>
              </a:buClr>
              <a:defRPr sz="3008"/>
            </a:pPr>
            <a:r>
              <a:rPr sz="3759">
                <a:solidFill>
                  <a:srgbClr val="004782"/>
                </a:solidFill>
                <a:latin typeface="Candara"/>
                <a:ea typeface="Candara"/>
                <a:cs typeface="Candara"/>
                <a:sym typeface="Candara"/>
              </a:rPr>
              <a:t>Como líderes, debemos motivar a la iglesia para que cada miembro tenga </a:t>
            </a:r>
            <a:r>
              <a:rPr sz="3759" u="sng">
                <a:solidFill>
                  <a:srgbClr val="004782"/>
                </a:solidFill>
                <a:latin typeface="Candara"/>
                <a:ea typeface="Candara"/>
                <a:cs typeface="Candara"/>
                <a:sym typeface="Candara"/>
              </a:rPr>
              <a:t>un pacto de ofrendas con el Señor</a:t>
            </a:r>
            <a:r>
              <a:rPr sz="3759">
                <a:solidFill>
                  <a:srgbClr val="004782"/>
                </a:solidFill>
                <a:latin typeface="Candara"/>
                <a:ea typeface="Candara"/>
                <a:cs typeface="Candara"/>
                <a:sym typeface="Candara"/>
              </a:rPr>
              <a:t>.</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45">
                                            <p:bg/>
                                          </p:spTgt>
                                        </p:tgtEl>
                                        <p:attrNameLst>
                                          <p:attrName>style.visibility</p:attrName>
                                        </p:attrNameLst>
                                      </p:cBhvr>
                                      <p:to>
                                        <p:strVal val="visible"/>
                                      </p:to>
                                    </p:set>
                                    <p:animEffect transition="in" filter="dissolve">
                                      <p:cBhvr>
                                        <p:cTn id="7" dur="500"/>
                                        <p:tgtEl>
                                          <p:spTgt spid="145">
                                            <p:bg/>
                                          </p:spTgt>
                                        </p:tgtEl>
                                      </p:cBhvr>
                                    </p:animEffect>
                                  </p:childTnLst>
                                </p:cTn>
                              </p:par>
                              <p:par>
                                <p:cTn id="8" presetID="9" presetClass="entr" presetSubtype="0" fill="hold" grpId="1" nodeType="withEffect">
                                  <p:stCondLst>
                                    <p:cond delay="0"/>
                                  </p:stCondLst>
                                  <p:iterate>
                                    <p:tmAbs val="0"/>
                                  </p:iterate>
                                  <p:childTnLst>
                                    <p:set>
                                      <p:cBhvr>
                                        <p:cTn id="9" fill="hold"/>
                                        <p:tgtEl>
                                          <p:spTgt spid="145">
                                            <p:txEl>
                                              <p:pRg st="0" end="0"/>
                                            </p:txEl>
                                          </p:spTgt>
                                        </p:tgtEl>
                                        <p:attrNameLst>
                                          <p:attrName>style.visibility</p:attrName>
                                        </p:attrNameLst>
                                      </p:cBhvr>
                                      <p:to>
                                        <p:strVal val="visible"/>
                                      </p:to>
                                    </p:set>
                                    <p:animEffect transition="in" filter="dissolve">
                                      <p:cBhvr>
                                        <p:cTn id="10" dur="500"/>
                                        <p:tgtEl>
                                          <p:spTgt spid="14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145">
                                            <p:txEl>
                                              <p:pRg st="1" end="1"/>
                                            </p:txEl>
                                          </p:spTgt>
                                        </p:tgtEl>
                                        <p:attrNameLst>
                                          <p:attrName>style.visibility</p:attrName>
                                        </p:attrNameLst>
                                      </p:cBhvr>
                                      <p:to>
                                        <p:strVal val="visible"/>
                                      </p:to>
                                    </p:set>
                                    <p:animEffect transition="in" filter="dissolve">
                                      <p:cBhvr>
                                        <p:cTn id="15" dur="500"/>
                                        <p:tgtEl>
                                          <p:spTgt spid="14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1" build="p"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Shape 147"/>
          <p:cNvSpPr>
            <a:spLocks noGrp="1"/>
          </p:cNvSpPr>
          <p:nvPr>
            <p:ph type="body" idx="1"/>
          </p:nvPr>
        </p:nvSpPr>
        <p:spPr>
          <a:xfrm>
            <a:off x="395535" y="1484784"/>
            <a:ext cx="7437188" cy="4392488"/>
          </a:xfrm>
          <a:prstGeom prst="rect">
            <a:avLst/>
          </a:prstGeom>
        </p:spPr>
        <p:txBody>
          <a:bodyPr>
            <a:normAutofit/>
          </a:bodyPr>
          <a:lstStyle/>
          <a:p>
            <a:pPr marL="385762" indent="-385762">
              <a:spcBef>
                <a:spcPts val="800"/>
              </a:spcBef>
              <a:buClr>
                <a:srgbClr val="004782"/>
              </a:buClr>
            </a:pPr>
            <a:r>
              <a:rPr sz="3600" i="1">
                <a:solidFill>
                  <a:srgbClr val="004782"/>
                </a:solidFill>
                <a:latin typeface="Candara"/>
                <a:ea typeface="Candara"/>
                <a:cs typeface="Candara"/>
                <a:sym typeface="Candara"/>
              </a:rPr>
              <a:t>“Todo lo que hacemos, debemos hacerlo </a:t>
            </a:r>
            <a:r>
              <a:rPr sz="3600" i="1" u="sng">
                <a:solidFill>
                  <a:srgbClr val="004782"/>
                </a:solidFill>
                <a:latin typeface="Candara"/>
                <a:ea typeface="Candara"/>
                <a:cs typeface="Candara"/>
                <a:sym typeface="Candara"/>
              </a:rPr>
              <a:t>voluntariamente. </a:t>
            </a:r>
            <a:r>
              <a:rPr sz="3600" i="1">
                <a:solidFill>
                  <a:srgbClr val="004782"/>
                </a:solidFill>
                <a:latin typeface="Candara"/>
                <a:ea typeface="Candara"/>
                <a:cs typeface="Candara"/>
                <a:sym typeface="Candara"/>
              </a:rPr>
              <a:t>Debemos llevar nuestra ofrendas con </a:t>
            </a:r>
            <a:r>
              <a:rPr sz="3600" i="1" u="sng">
                <a:solidFill>
                  <a:srgbClr val="004782"/>
                </a:solidFill>
                <a:latin typeface="Candara"/>
                <a:ea typeface="Candara"/>
                <a:cs typeface="Candara"/>
                <a:sym typeface="Candara"/>
              </a:rPr>
              <a:t>gozo y gratitud</a:t>
            </a:r>
            <a:r>
              <a:rPr sz="3600" i="1">
                <a:solidFill>
                  <a:srgbClr val="004782"/>
                </a:solidFill>
                <a:latin typeface="Candara"/>
                <a:ea typeface="Candara"/>
                <a:cs typeface="Candara"/>
                <a:sym typeface="Candara"/>
              </a:rPr>
              <a:t>, diciendo al entregarlas: De lo recibido de tu mano te damos voluntariamente”.   </a:t>
            </a:r>
            <a:r>
              <a:rPr i="1">
                <a:solidFill>
                  <a:srgbClr val="004782"/>
                </a:solidFill>
                <a:latin typeface="Candara"/>
                <a:ea typeface="Candara"/>
                <a:cs typeface="Candara"/>
                <a:sym typeface="Candara"/>
              </a:rPr>
              <a:t>CMC, página 209.</a:t>
            </a:r>
          </a:p>
        </p:txBody>
      </p:sp>
      <p:pic>
        <p:nvPicPr>
          <p:cNvPr id="148" name="image4.png" descr="pluma4.png"/>
          <p:cNvPicPr>
            <a:picLocks noChangeAspect="1"/>
          </p:cNvPicPr>
          <p:nvPr/>
        </p:nvPicPr>
        <p:blipFill>
          <a:blip r:embed="rId2">
            <a:extLst/>
          </a:blip>
          <a:srcRect l="19653"/>
          <a:stretch>
            <a:fillRect/>
          </a:stretch>
        </p:blipFill>
        <p:spPr>
          <a:xfrm>
            <a:off x="7808032" y="0"/>
            <a:ext cx="1335968" cy="2204863"/>
          </a:xfrm>
          <a:prstGeom prst="rect">
            <a:avLst/>
          </a:prstGeom>
          <a:ln w="12700">
            <a:miter lim="400000"/>
          </a:ln>
        </p:spPr>
      </p:pic>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148"/>
                                        </p:tgtEl>
                                        <p:attrNameLst>
                                          <p:attrName>style.visibility</p:attrName>
                                        </p:attrNameLst>
                                      </p:cBhvr>
                                      <p:to>
                                        <p:strVal val="visible"/>
                                      </p:to>
                                    </p:set>
                                    <p:animEffect transition="in" filter="dissolve">
                                      <p:cBhvr>
                                        <p:cTn id="7"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1"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a:spLocks noGrp="1"/>
          </p:cNvSpPr>
          <p:nvPr>
            <p:ph type="body" idx="1"/>
          </p:nvPr>
        </p:nvSpPr>
        <p:spPr>
          <a:xfrm>
            <a:off x="395535" y="1268760"/>
            <a:ext cx="6840761" cy="4896544"/>
          </a:xfrm>
          <a:prstGeom prst="rect">
            <a:avLst/>
          </a:prstGeom>
        </p:spPr>
        <p:txBody>
          <a:bodyPr>
            <a:normAutofit/>
          </a:bodyPr>
          <a:lstStyle/>
          <a:p>
            <a:pPr marL="381904" indent="-381904" defTabSz="905255">
              <a:lnSpc>
                <a:spcPct val="90000"/>
              </a:lnSpc>
              <a:spcBef>
                <a:spcPts val="800"/>
              </a:spcBef>
              <a:buClr>
                <a:srgbClr val="004782"/>
              </a:buClr>
              <a:defRPr sz="3168"/>
            </a:pPr>
            <a:r>
              <a:rPr sz="3564" i="1">
                <a:solidFill>
                  <a:srgbClr val="004782"/>
                </a:solidFill>
                <a:latin typeface="Candara"/>
                <a:ea typeface="Candara"/>
                <a:cs typeface="Candara"/>
                <a:sym typeface="Candara"/>
              </a:rPr>
              <a:t>“Venid al Señor con corazones rebosantes de agradecimientos por sus misericordias pasadas y presentes, y manifestad vuestro aprecio por los beneficios de Dios, </a:t>
            </a:r>
            <a:r>
              <a:rPr sz="3564" i="1" u="sng">
                <a:solidFill>
                  <a:srgbClr val="004782"/>
                </a:solidFill>
                <a:latin typeface="Candara"/>
                <a:ea typeface="Candara"/>
                <a:cs typeface="Candara"/>
                <a:sym typeface="Candara"/>
              </a:rPr>
              <a:t>llevándole vuestras ofrendas de gratitud</a:t>
            </a:r>
            <a:r>
              <a:rPr sz="3564" i="1">
                <a:solidFill>
                  <a:srgbClr val="004782"/>
                </a:solidFill>
                <a:latin typeface="Candara"/>
                <a:ea typeface="Candara"/>
                <a:cs typeface="Candara"/>
                <a:sym typeface="Candara"/>
              </a:rPr>
              <a:t>, </a:t>
            </a:r>
            <a:r>
              <a:rPr sz="3564" i="1" u="sng">
                <a:solidFill>
                  <a:srgbClr val="004782"/>
                </a:solidFill>
                <a:latin typeface="Candara"/>
                <a:ea typeface="Candara"/>
                <a:cs typeface="Candara"/>
                <a:sym typeface="Candara"/>
              </a:rPr>
              <a:t>vuestras ofrendas voluntarias </a:t>
            </a:r>
            <a:r>
              <a:rPr sz="3564" i="1">
                <a:solidFill>
                  <a:srgbClr val="004782"/>
                </a:solidFill>
                <a:latin typeface="Candara"/>
                <a:ea typeface="Candara"/>
                <a:cs typeface="Candara"/>
                <a:sym typeface="Candara"/>
              </a:rPr>
              <a:t>y </a:t>
            </a:r>
            <a:r>
              <a:rPr sz="3564" i="1" u="sng">
                <a:solidFill>
                  <a:srgbClr val="004782"/>
                </a:solidFill>
                <a:latin typeface="Candara"/>
                <a:ea typeface="Candara"/>
                <a:cs typeface="Candara"/>
                <a:sym typeface="Candara"/>
              </a:rPr>
              <a:t>vuestras ofrendas de expiación”</a:t>
            </a:r>
            <a:r>
              <a:rPr sz="3564" i="1">
                <a:solidFill>
                  <a:srgbClr val="004782"/>
                </a:solidFill>
                <a:latin typeface="Candara"/>
                <a:ea typeface="Candara"/>
                <a:cs typeface="Candara"/>
                <a:sym typeface="Candara"/>
              </a:rPr>
              <a:t>.  </a:t>
            </a:r>
            <a:r>
              <a:rPr i="1">
                <a:solidFill>
                  <a:srgbClr val="004782"/>
                </a:solidFill>
                <a:latin typeface="Candara"/>
                <a:ea typeface="Candara"/>
                <a:cs typeface="Candara"/>
                <a:sym typeface="Candara"/>
              </a:rPr>
              <a:t>CMC, página 209</a:t>
            </a:r>
            <a:r>
              <a:rPr sz="2376" i="1">
                <a:solidFill>
                  <a:srgbClr val="004782"/>
                </a:solidFill>
              </a:rPr>
              <a:t>.</a:t>
            </a:r>
          </a:p>
        </p:txBody>
      </p:sp>
      <p:pic>
        <p:nvPicPr>
          <p:cNvPr id="151" name="image4.png" descr="pluma4.png"/>
          <p:cNvPicPr>
            <a:picLocks noChangeAspect="1"/>
          </p:cNvPicPr>
          <p:nvPr/>
        </p:nvPicPr>
        <p:blipFill>
          <a:blip r:embed="rId2">
            <a:extLst/>
          </a:blip>
          <a:srcRect l="19653"/>
          <a:stretch>
            <a:fillRect/>
          </a:stretch>
        </p:blipFill>
        <p:spPr>
          <a:xfrm>
            <a:off x="7808032" y="0"/>
            <a:ext cx="1335968" cy="2204863"/>
          </a:xfrm>
          <a:prstGeom prst="rect">
            <a:avLst/>
          </a:prstGeom>
          <a:ln w="12700">
            <a:miter lim="400000"/>
          </a:ln>
        </p:spPr>
      </p:pic>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151"/>
                                        </p:tgtEl>
                                        <p:attrNameLst>
                                          <p:attrName>style.visibility</p:attrName>
                                        </p:attrNameLst>
                                      </p:cBhvr>
                                      <p:to>
                                        <p:strVal val="visible"/>
                                      </p:to>
                                    </p:set>
                                    <p:animEffect transition="in" filter="dissolve">
                                      <p:cBhvr>
                                        <p:cTn id="7"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1"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 name="image3.png" descr="Bi.png"/>
          <p:cNvPicPr>
            <a:picLocks noChangeAspect="1"/>
          </p:cNvPicPr>
          <p:nvPr/>
        </p:nvPicPr>
        <p:blipFill>
          <a:blip r:embed="rId2">
            <a:extLst/>
          </a:blip>
          <a:stretch>
            <a:fillRect/>
          </a:stretch>
        </p:blipFill>
        <p:spPr>
          <a:xfrm>
            <a:off x="-1" y="4959954"/>
            <a:ext cx="2555777" cy="1898046"/>
          </a:xfrm>
          <a:prstGeom prst="rect">
            <a:avLst/>
          </a:prstGeom>
          <a:ln w="12700">
            <a:miter lim="400000"/>
          </a:ln>
        </p:spPr>
      </p:pic>
      <p:sp>
        <p:nvSpPr>
          <p:cNvPr id="154" name="Shape 154"/>
          <p:cNvSpPr>
            <a:spLocks noGrp="1"/>
          </p:cNvSpPr>
          <p:nvPr>
            <p:ph type="title"/>
          </p:nvPr>
        </p:nvSpPr>
        <p:spPr>
          <a:xfrm>
            <a:off x="1454716" y="233886"/>
            <a:ext cx="5652120" cy="1596017"/>
          </a:xfrm>
          <a:prstGeom prst="rect">
            <a:avLst/>
          </a:prstGeom>
        </p:spPr>
        <p:txBody>
          <a:bodyPr>
            <a:normAutofit/>
          </a:bodyPr>
          <a:lstStyle/>
          <a:p>
            <a:pPr marL="977576" indent="-977576" algn="l" defTabSz="896111">
              <a:buClr>
                <a:srgbClr val="C00000"/>
              </a:buClr>
              <a:buSzPct val="100000"/>
              <a:buFont typeface="Trebuchet MS"/>
              <a:buAutoNum type="arabicPeriod" startAt="2"/>
              <a:defRPr sz="4312"/>
            </a:pPr>
            <a:r>
              <a:rPr sz="4704" b="1">
                <a:solidFill>
                  <a:srgbClr val="C00000"/>
                </a:solidFill>
                <a:latin typeface="Candara"/>
                <a:ea typeface="Candara"/>
                <a:cs typeface="Candara"/>
                <a:sym typeface="Candara"/>
              </a:rPr>
              <a:t>La Ofrenda debe ser  de corazón</a:t>
            </a:r>
            <a:r>
              <a:rPr sz="4704" b="1">
                <a:solidFill>
                  <a:srgbClr val="C00000"/>
                </a:solidFill>
              </a:rPr>
              <a:t>.</a:t>
            </a:r>
          </a:p>
        </p:txBody>
      </p:sp>
      <p:sp>
        <p:nvSpPr>
          <p:cNvPr id="155" name="Shape 155"/>
          <p:cNvSpPr>
            <a:spLocks noGrp="1"/>
          </p:cNvSpPr>
          <p:nvPr>
            <p:ph type="body" idx="1"/>
          </p:nvPr>
        </p:nvSpPr>
        <p:spPr>
          <a:xfrm>
            <a:off x="251519" y="2060848"/>
            <a:ext cx="6984777" cy="4065315"/>
          </a:xfrm>
          <a:prstGeom prst="rect">
            <a:avLst/>
          </a:prstGeom>
        </p:spPr>
        <p:txBody>
          <a:bodyPr>
            <a:normAutofit/>
          </a:bodyPr>
          <a:lstStyle/>
          <a:p>
            <a:pPr>
              <a:lnSpc>
                <a:spcPct val="90000"/>
              </a:lnSpc>
              <a:buClr>
                <a:srgbClr val="004782"/>
              </a:buClr>
            </a:pPr>
            <a:r>
              <a:rPr>
                <a:solidFill>
                  <a:srgbClr val="004782"/>
                </a:solidFill>
                <a:latin typeface="Candara"/>
                <a:ea typeface="Candara"/>
                <a:cs typeface="Candara"/>
                <a:sym typeface="Candara"/>
              </a:rPr>
              <a:t>“No os hagáis tesoros en la tierra, donde   la polilla y el orín corrompen, y en donde ladrones minan y hurtan; sino haceos tesoros en el cielo, donde ni la polilla ni el orín corrompen, y donde ladrones no minan ni hurtan. Porque donde esté vuestro tesoro, allí estará vuestro corazón”. </a:t>
            </a:r>
            <a:r>
              <a:rPr i="1">
                <a:solidFill>
                  <a:srgbClr val="004782"/>
                </a:solidFill>
                <a:latin typeface="Candara"/>
                <a:ea typeface="Candara"/>
                <a:cs typeface="Candara"/>
                <a:sym typeface="Candara"/>
              </a:rPr>
              <a:t>Mateo 6: 19-21.</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55">
                                            <p:bg/>
                                          </p:spTgt>
                                        </p:tgtEl>
                                        <p:attrNameLst>
                                          <p:attrName>style.visibility</p:attrName>
                                        </p:attrNameLst>
                                      </p:cBhvr>
                                      <p:to>
                                        <p:strVal val="visible"/>
                                      </p:to>
                                    </p:set>
                                    <p:animEffect transition="in" filter="dissolve">
                                      <p:cBhvr>
                                        <p:cTn id="7" dur="500"/>
                                        <p:tgtEl>
                                          <p:spTgt spid="155">
                                            <p:bg/>
                                          </p:spTgt>
                                        </p:tgtEl>
                                      </p:cBhvr>
                                    </p:animEffect>
                                  </p:childTnLst>
                                </p:cTn>
                              </p:par>
                              <p:par>
                                <p:cTn id="8" presetID="9" presetClass="entr" presetSubtype="0" fill="hold" grpId="1" nodeType="withEffect">
                                  <p:stCondLst>
                                    <p:cond delay="0"/>
                                  </p:stCondLst>
                                  <p:iterate>
                                    <p:tmAbs val="0"/>
                                  </p:iterate>
                                  <p:childTnLst>
                                    <p:set>
                                      <p:cBhvr>
                                        <p:cTn id="9" fill="hold"/>
                                        <p:tgtEl>
                                          <p:spTgt spid="155">
                                            <p:txEl>
                                              <p:pRg st="0" end="0"/>
                                            </p:txEl>
                                          </p:spTgt>
                                        </p:tgtEl>
                                        <p:attrNameLst>
                                          <p:attrName>style.visibility</p:attrName>
                                        </p:attrNameLst>
                                      </p:cBhvr>
                                      <p:to>
                                        <p:strVal val="visible"/>
                                      </p:to>
                                    </p:set>
                                    <p:animEffect transition="in" filter="dissolve">
                                      <p:cBhvr>
                                        <p:cTn id="10" dur="500"/>
                                        <p:tgtEl>
                                          <p:spTgt spid="1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 grpId="1" build="p"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Shape 157"/>
          <p:cNvSpPr>
            <a:spLocks noGrp="1"/>
          </p:cNvSpPr>
          <p:nvPr>
            <p:ph type="body" idx="1"/>
          </p:nvPr>
        </p:nvSpPr>
        <p:spPr>
          <a:xfrm>
            <a:off x="251519" y="1556792"/>
            <a:ext cx="6912769" cy="4680520"/>
          </a:xfrm>
          <a:prstGeom prst="rect">
            <a:avLst/>
          </a:prstGeom>
        </p:spPr>
        <p:txBody>
          <a:bodyPr>
            <a:normAutofit/>
          </a:bodyPr>
          <a:lstStyle/>
          <a:p>
            <a:pPr marL="322325" indent="-322325" defTabSz="859536">
              <a:buClr>
                <a:srgbClr val="004782"/>
              </a:buClr>
              <a:defRPr sz="3008"/>
            </a:pPr>
            <a:r>
              <a:rPr>
                <a:solidFill>
                  <a:srgbClr val="004782"/>
                </a:solidFill>
                <a:latin typeface="Candara"/>
                <a:ea typeface="Candara"/>
                <a:cs typeface="Candara"/>
                <a:sym typeface="Candara"/>
              </a:rPr>
              <a:t>Es necesario que nuestras ofrendas estén acompañadas de nuestro corazón.</a:t>
            </a:r>
          </a:p>
          <a:p>
            <a:pPr marL="322325" indent="-322325" defTabSz="859536">
              <a:buClr>
                <a:srgbClr val="004782"/>
              </a:buClr>
              <a:defRPr sz="3008"/>
            </a:pPr>
            <a:r>
              <a:rPr>
                <a:solidFill>
                  <a:srgbClr val="004782"/>
                </a:solidFill>
                <a:latin typeface="Candara"/>
                <a:ea typeface="Candara"/>
                <a:cs typeface="Candara"/>
                <a:sym typeface="Candara"/>
              </a:rPr>
              <a:t>Si le entregamos a Dios nuestro corazón, seguramente que junto con ese corazón irán nuestras ofrendas, nuestro tiempo, nuestros talentos, nuestra familia, nuestro hogar, nuestros diezmos y toda nuestra  vida.</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57">
                                            <p:bg/>
                                          </p:spTgt>
                                        </p:tgtEl>
                                        <p:attrNameLst>
                                          <p:attrName>style.visibility</p:attrName>
                                        </p:attrNameLst>
                                      </p:cBhvr>
                                      <p:to>
                                        <p:strVal val="visible"/>
                                      </p:to>
                                    </p:set>
                                    <p:animEffect transition="in" filter="dissolve">
                                      <p:cBhvr>
                                        <p:cTn id="7" dur="500"/>
                                        <p:tgtEl>
                                          <p:spTgt spid="157">
                                            <p:bg/>
                                          </p:spTgt>
                                        </p:tgtEl>
                                      </p:cBhvr>
                                    </p:animEffect>
                                  </p:childTnLst>
                                </p:cTn>
                              </p:par>
                              <p:par>
                                <p:cTn id="8" presetID="9" presetClass="entr" presetSubtype="0" fill="hold" grpId="1" nodeType="withEffect">
                                  <p:stCondLst>
                                    <p:cond delay="0"/>
                                  </p:stCondLst>
                                  <p:iterate>
                                    <p:tmAbs val="0"/>
                                  </p:iterate>
                                  <p:childTnLst>
                                    <p:set>
                                      <p:cBhvr>
                                        <p:cTn id="9" fill="hold"/>
                                        <p:tgtEl>
                                          <p:spTgt spid="157">
                                            <p:txEl>
                                              <p:pRg st="0" end="0"/>
                                            </p:txEl>
                                          </p:spTgt>
                                        </p:tgtEl>
                                        <p:attrNameLst>
                                          <p:attrName>style.visibility</p:attrName>
                                        </p:attrNameLst>
                                      </p:cBhvr>
                                      <p:to>
                                        <p:strVal val="visible"/>
                                      </p:to>
                                    </p:set>
                                    <p:animEffect transition="in" filter="dissolve">
                                      <p:cBhvr>
                                        <p:cTn id="10" dur="500"/>
                                        <p:tgtEl>
                                          <p:spTgt spid="15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157">
                                            <p:txEl>
                                              <p:pRg st="1" end="1"/>
                                            </p:txEl>
                                          </p:spTgt>
                                        </p:tgtEl>
                                        <p:attrNameLst>
                                          <p:attrName>style.visibility</p:attrName>
                                        </p:attrNameLst>
                                      </p:cBhvr>
                                      <p:to>
                                        <p:strVal val="visible"/>
                                      </p:to>
                                    </p:set>
                                    <p:animEffect transition="in" filter="dissolve">
                                      <p:cBhvr>
                                        <p:cTn id="15" dur="500"/>
                                        <p:tgtEl>
                                          <p:spTgt spid="15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 grpId="1" build="p"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Shape 112"/>
          <p:cNvSpPr>
            <a:spLocks noGrp="1"/>
          </p:cNvSpPr>
          <p:nvPr>
            <p:ph type="body" idx="1"/>
          </p:nvPr>
        </p:nvSpPr>
        <p:spPr>
          <a:xfrm>
            <a:off x="467543" y="1412776"/>
            <a:ext cx="6696745" cy="3960440"/>
          </a:xfrm>
          <a:prstGeom prst="rect">
            <a:avLst/>
          </a:prstGeom>
        </p:spPr>
        <p:txBody>
          <a:bodyPr>
            <a:normAutofit/>
          </a:bodyPr>
          <a:lstStyle>
            <a:lvl1pPr marL="378047" indent="-378047" defTabSz="896111">
              <a:spcBef>
                <a:spcPts val="800"/>
              </a:spcBef>
              <a:buClr>
                <a:srgbClr val="004782"/>
              </a:buClr>
              <a:defRPr sz="3528" i="1">
                <a:solidFill>
                  <a:srgbClr val="004782"/>
                </a:solidFill>
                <a:latin typeface="Candara"/>
                <a:ea typeface="Candara"/>
                <a:cs typeface="Candara"/>
                <a:sym typeface="Candara"/>
              </a:defRPr>
            </a:lvl1pPr>
          </a:lstStyle>
          <a:p>
            <a:pPr>
              <a:defRPr sz="3136" i="0">
                <a:solidFill>
                  <a:srgbClr val="000000"/>
                </a:solidFill>
                <a:latin typeface="Calibri"/>
                <a:ea typeface="Calibri"/>
                <a:cs typeface="Calibri"/>
                <a:sym typeface="Calibri"/>
              </a:defRPr>
            </a:pPr>
            <a:r>
              <a:rPr sz="3528" i="1">
                <a:solidFill>
                  <a:srgbClr val="004782"/>
                </a:solidFill>
                <a:latin typeface="Candara"/>
                <a:ea typeface="Candara"/>
                <a:cs typeface="Candara"/>
                <a:sym typeface="Candara"/>
              </a:rPr>
              <a:t>“Y ninguno se presentará delante de Jehová con las manos vacías; cada uno con la ofrenda de su mano, conforme a la bendición que Jehová tu Dios te hubiere dado”. Deuteronomio. 16:16-17.</a:t>
            </a:r>
          </a:p>
        </p:txBody>
      </p:sp>
      <p:pic>
        <p:nvPicPr>
          <p:cNvPr id="113" name="image3.png" descr="Bi.png"/>
          <p:cNvPicPr>
            <a:picLocks noChangeAspect="1"/>
          </p:cNvPicPr>
          <p:nvPr/>
        </p:nvPicPr>
        <p:blipFill>
          <a:blip r:embed="rId2">
            <a:extLst/>
          </a:blip>
          <a:stretch>
            <a:fillRect/>
          </a:stretch>
        </p:blipFill>
        <p:spPr>
          <a:xfrm>
            <a:off x="-1" y="4959954"/>
            <a:ext cx="2555777" cy="1898046"/>
          </a:xfrm>
          <a:prstGeom prst="rect">
            <a:avLst/>
          </a:prstGeom>
          <a:ln w="12700">
            <a:miter lim="400000"/>
          </a:ln>
        </p:spPr>
      </p:pic>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Shape 159"/>
          <p:cNvSpPr>
            <a:spLocks noGrp="1"/>
          </p:cNvSpPr>
          <p:nvPr>
            <p:ph type="body" idx="1"/>
          </p:nvPr>
        </p:nvSpPr>
        <p:spPr>
          <a:xfrm>
            <a:off x="323527" y="1340768"/>
            <a:ext cx="6624737" cy="4608512"/>
          </a:xfrm>
          <a:prstGeom prst="rect">
            <a:avLst/>
          </a:prstGeom>
        </p:spPr>
        <p:txBody>
          <a:bodyPr>
            <a:normAutofit/>
          </a:bodyPr>
          <a:lstStyle/>
          <a:p>
            <a:pPr marL="358759" indent="-358759" defTabSz="850391">
              <a:spcBef>
                <a:spcPts val="800"/>
              </a:spcBef>
              <a:buClr>
                <a:srgbClr val="004782"/>
              </a:buClr>
              <a:defRPr sz="2976"/>
            </a:pPr>
            <a:r>
              <a:rPr sz="3348">
                <a:solidFill>
                  <a:srgbClr val="004782"/>
                </a:solidFill>
                <a:latin typeface="Candara"/>
                <a:ea typeface="Candara"/>
                <a:cs typeface="Candara"/>
                <a:sym typeface="Candara"/>
              </a:rPr>
              <a:t>Es posible dar ofrendas y no entregar el corazón a Dios.</a:t>
            </a:r>
          </a:p>
          <a:p>
            <a:pPr marL="358759" indent="-358759" defTabSz="850391">
              <a:spcBef>
                <a:spcPts val="800"/>
              </a:spcBef>
              <a:buClr>
                <a:srgbClr val="004782"/>
              </a:buClr>
              <a:defRPr sz="2976"/>
            </a:pPr>
            <a:r>
              <a:rPr sz="3348">
                <a:solidFill>
                  <a:srgbClr val="004782"/>
                </a:solidFill>
                <a:latin typeface="Candara"/>
                <a:ea typeface="Candara"/>
                <a:cs typeface="Candara"/>
                <a:sym typeface="Candara"/>
              </a:rPr>
              <a:t>Pero es imposible entregar el corazón a Dios, sin que llevemos con él nuestras ofrendas.</a:t>
            </a:r>
          </a:p>
          <a:p>
            <a:pPr marL="358759" indent="-358759" defTabSz="850391">
              <a:spcBef>
                <a:spcPts val="800"/>
              </a:spcBef>
              <a:buClr>
                <a:srgbClr val="004782"/>
              </a:buClr>
              <a:defRPr sz="2976"/>
            </a:pPr>
            <a:r>
              <a:rPr sz="3348">
                <a:solidFill>
                  <a:srgbClr val="004782"/>
                </a:solidFill>
                <a:latin typeface="Candara"/>
                <a:ea typeface="Candara"/>
                <a:cs typeface="Candara"/>
                <a:sym typeface="Candara"/>
              </a:rPr>
              <a:t>El dar ofrendas destierra el egoísmo de nuestro corazón, y por ende de nuestra iglesia</a:t>
            </a:r>
            <a:r>
              <a:rPr sz="3348">
                <a:solidFill>
                  <a:srgbClr val="004782"/>
                </a:solidFill>
              </a:rPr>
              <a:t>.</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59">
                                            <p:bg/>
                                          </p:spTgt>
                                        </p:tgtEl>
                                        <p:attrNameLst>
                                          <p:attrName>style.visibility</p:attrName>
                                        </p:attrNameLst>
                                      </p:cBhvr>
                                      <p:to>
                                        <p:strVal val="visible"/>
                                      </p:to>
                                    </p:set>
                                    <p:animEffect transition="in" filter="dissolve">
                                      <p:cBhvr>
                                        <p:cTn id="7" dur="500"/>
                                        <p:tgtEl>
                                          <p:spTgt spid="159">
                                            <p:bg/>
                                          </p:spTgt>
                                        </p:tgtEl>
                                      </p:cBhvr>
                                    </p:animEffect>
                                  </p:childTnLst>
                                </p:cTn>
                              </p:par>
                              <p:par>
                                <p:cTn id="8" presetID="9" presetClass="entr" presetSubtype="0" fill="hold" grpId="1" nodeType="withEffect">
                                  <p:stCondLst>
                                    <p:cond delay="0"/>
                                  </p:stCondLst>
                                  <p:iterate>
                                    <p:tmAbs val="0"/>
                                  </p:iterate>
                                  <p:childTnLst>
                                    <p:set>
                                      <p:cBhvr>
                                        <p:cTn id="9" fill="hold"/>
                                        <p:tgtEl>
                                          <p:spTgt spid="159">
                                            <p:txEl>
                                              <p:pRg st="0" end="0"/>
                                            </p:txEl>
                                          </p:spTgt>
                                        </p:tgtEl>
                                        <p:attrNameLst>
                                          <p:attrName>style.visibility</p:attrName>
                                        </p:attrNameLst>
                                      </p:cBhvr>
                                      <p:to>
                                        <p:strVal val="visible"/>
                                      </p:to>
                                    </p:set>
                                    <p:animEffect transition="in" filter="dissolve">
                                      <p:cBhvr>
                                        <p:cTn id="10" dur="500"/>
                                        <p:tgtEl>
                                          <p:spTgt spid="15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159">
                                            <p:txEl>
                                              <p:pRg st="1" end="1"/>
                                            </p:txEl>
                                          </p:spTgt>
                                        </p:tgtEl>
                                        <p:attrNameLst>
                                          <p:attrName>style.visibility</p:attrName>
                                        </p:attrNameLst>
                                      </p:cBhvr>
                                      <p:to>
                                        <p:strVal val="visible"/>
                                      </p:to>
                                    </p:set>
                                    <p:animEffect transition="in" filter="dissolve">
                                      <p:cBhvr>
                                        <p:cTn id="15" dur="500"/>
                                        <p:tgtEl>
                                          <p:spTgt spid="15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1" nodeType="clickEffect">
                                  <p:stCondLst>
                                    <p:cond delay="0"/>
                                  </p:stCondLst>
                                  <p:iterate>
                                    <p:tmAbs val="0"/>
                                  </p:iterate>
                                  <p:childTnLst>
                                    <p:set>
                                      <p:cBhvr>
                                        <p:cTn id="19" fill="hold"/>
                                        <p:tgtEl>
                                          <p:spTgt spid="159">
                                            <p:txEl>
                                              <p:pRg st="2" end="2"/>
                                            </p:txEl>
                                          </p:spTgt>
                                        </p:tgtEl>
                                        <p:attrNameLst>
                                          <p:attrName>style.visibility</p:attrName>
                                        </p:attrNameLst>
                                      </p:cBhvr>
                                      <p:to>
                                        <p:strVal val="visible"/>
                                      </p:to>
                                    </p:set>
                                    <p:animEffect transition="in" filter="dissolve">
                                      <p:cBhvr>
                                        <p:cTn id="20" dur="500"/>
                                        <p:tgtEl>
                                          <p:spTgt spid="1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1" build="p"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Shape 161"/>
          <p:cNvSpPr>
            <a:spLocks noGrp="1"/>
          </p:cNvSpPr>
          <p:nvPr>
            <p:ph type="body" idx="1"/>
          </p:nvPr>
        </p:nvSpPr>
        <p:spPr>
          <a:xfrm>
            <a:off x="467543" y="1412776"/>
            <a:ext cx="7067130" cy="4608512"/>
          </a:xfrm>
          <a:prstGeom prst="rect">
            <a:avLst/>
          </a:prstGeom>
        </p:spPr>
        <p:txBody>
          <a:bodyPr>
            <a:normAutofit/>
          </a:bodyPr>
          <a:lstStyle/>
          <a:p>
            <a:pPr marL="378047" indent="-378047" defTabSz="896111">
              <a:spcBef>
                <a:spcPts val="800"/>
              </a:spcBef>
              <a:buClr>
                <a:srgbClr val="004782"/>
              </a:buClr>
              <a:defRPr sz="3136"/>
            </a:pPr>
            <a:r>
              <a:rPr sz="3528">
                <a:solidFill>
                  <a:srgbClr val="004782"/>
                </a:solidFill>
                <a:latin typeface="Candara"/>
                <a:ea typeface="Candara"/>
                <a:cs typeface="Candara"/>
                <a:sym typeface="Candara"/>
              </a:rPr>
              <a:t>El no dar ofrendas a Dios, nos convierte en personas más egoístas.</a:t>
            </a:r>
          </a:p>
          <a:p>
            <a:pPr marL="378047" indent="-378047" defTabSz="896111">
              <a:spcBef>
                <a:spcPts val="800"/>
              </a:spcBef>
              <a:buClr>
                <a:srgbClr val="004782"/>
              </a:buClr>
              <a:defRPr sz="3136"/>
            </a:pPr>
            <a:r>
              <a:rPr sz="3528">
                <a:solidFill>
                  <a:srgbClr val="004782"/>
                </a:solidFill>
                <a:latin typeface="Candara"/>
                <a:ea typeface="Candara"/>
                <a:cs typeface="Candara"/>
                <a:sym typeface="Candara"/>
              </a:rPr>
              <a:t>Cuando las familias son generosas en llevar las ofrendas, los hijos reciben grandes bendiciones del cielo por la dadivosidad de sus padres</a:t>
            </a:r>
            <a:r>
              <a:rPr sz="2352">
                <a:solidFill>
                  <a:srgbClr val="004782"/>
                </a:solidFill>
              </a:rPr>
              <a:t>.</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61">
                                            <p:bg/>
                                          </p:spTgt>
                                        </p:tgtEl>
                                        <p:attrNameLst>
                                          <p:attrName>style.visibility</p:attrName>
                                        </p:attrNameLst>
                                      </p:cBhvr>
                                      <p:to>
                                        <p:strVal val="visible"/>
                                      </p:to>
                                    </p:set>
                                    <p:animEffect transition="in" filter="dissolve">
                                      <p:cBhvr>
                                        <p:cTn id="7" dur="500"/>
                                        <p:tgtEl>
                                          <p:spTgt spid="161">
                                            <p:bg/>
                                          </p:spTgt>
                                        </p:tgtEl>
                                      </p:cBhvr>
                                    </p:animEffect>
                                  </p:childTnLst>
                                </p:cTn>
                              </p:par>
                              <p:par>
                                <p:cTn id="8" presetID="9" presetClass="entr" presetSubtype="0" fill="hold" grpId="1" nodeType="withEffect">
                                  <p:stCondLst>
                                    <p:cond delay="0"/>
                                  </p:stCondLst>
                                  <p:iterate>
                                    <p:tmAbs val="0"/>
                                  </p:iterate>
                                  <p:childTnLst>
                                    <p:set>
                                      <p:cBhvr>
                                        <p:cTn id="9" fill="hold"/>
                                        <p:tgtEl>
                                          <p:spTgt spid="161">
                                            <p:txEl>
                                              <p:pRg st="0" end="0"/>
                                            </p:txEl>
                                          </p:spTgt>
                                        </p:tgtEl>
                                        <p:attrNameLst>
                                          <p:attrName>style.visibility</p:attrName>
                                        </p:attrNameLst>
                                      </p:cBhvr>
                                      <p:to>
                                        <p:strVal val="visible"/>
                                      </p:to>
                                    </p:set>
                                    <p:animEffect transition="in" filter="dissolve">
                                      <p:cBhvr>
                                        <p:cTn id="10" dur="500"/>
                                        <p:tgtEl>
                                          <p:spTgt spid="16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161">
                                            <p:txEl>
                                              <p:pRg st="1" end="1"/>
                                            </p:txEl>
                                          </p:spTgt>
                                        </p:tgtEl>
                                        <p:attrNameLst>
                                          <p:attrName>style.visibility</p:attrName>
                                        </p:attrNameLst>
                                      </p:cBhvr>
                                      <p:to>
                                        <p:strVal val="visible"/>
                                      </p:to>
                                    </p:set>
                                    <p:animEffect transition="in" filter="dissolve">
                                      <p:cBhvr>
                                        <p:cTn id="15" dur="500"/>
                                        <p:tgtEl>
                                          <p:spTgt spid="16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1" build="p"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p:cNvSpPr>
          <p:nvPr>
            <p:ph type="body" idx="1"/>
          </p:nvPr>
        </p:nvSpPr>
        <p:spPr>
          <a:xfrm>
            <a:off x="251519" y="1844824"/>
            <a:ext cx="6696745" cy="4104456"/>
          </a:xfrm>
          <a:prstGeom prst="rect">
            <a:avLst/>
          </a:prstGeom>
        </p:spPr>
        <p:txBody>
          <a:bodyPr>
            <a:normAutofit/>
          </a:bodyPr>
          <a:lstStyle/>
          <a:p>
            <a:pPr marL="385762" indent="-385762">
              <a:spcBef>
                <a:spcPts val="800"/>
              </a:spcBef>
              <a:buClr>
                <a:srgbClr val="004782"/>
              </a:buClr>
            </a:pPr>
            <a:r>
              <a:rPr sz="3600" i="1">
                <a:solidFill>
                  <a:srgbClr val="004782"/>
                </a:solidFill>
                <a:latin typeface="Candara"/>
                <a:ea typeface="Candara"/>
                <a:cs typeface="Candara"/>
                <a:sym typeface="Candara"/>
              </a:rPr>
              <a:t>“Dios se deleita en honrar la ofrenda del corazón que ama, dándole la mayor eficacia en su servicio. Si hemos dado nuestro corazón a Jesús, le traeremos también nuestros donativos”. </a:t>
            </a:r>
            <a:r>
              <a:rPr i="1">
                <a:solidFill>
                  <a:srgbClr val="004782"/>
                </a:solidFill>
                <a:latin typeface="Candara"/>
                <a:ea typeface="Candara"/>
                <a:cs typeface="Candara"/>
                <a:sym typeface="Candara"/>
              </a:rPr>
              <a:t>CMC, página 209.</a:t>
            </a:r>
          </a:p>
        </p:txBody>
      </p:sp>
      <p:pic>
        <p:nvPicPr>
          <p:cNvPr id="164" name="image4.png" descr="pluma4.png"/>
          <p:cNvPicPr>
            <a:picLocks noChangeAspect="1"/>
          </p:cNvPicPr>
          <p:nvPr/>
        </p:nvPicPr>
        <p:blipFill>
          <a:blip r:embed="rId2">
            <a:extLst/>
          </a:blip>
          <a:srcRect l="19653"/>
          <a:stretch>
            <a:fillRect/>
          </a:stretch>
        </p:blipFill>
        <p:spPr>
          <a:xfrm>
            <a:off x="7808032" y="0"/>
            <a:ext cx="1335968" cy="2204863"/>
          </a:xfrm>
          <a:prstGeom prst="rect">
            <a:avLst/>
          </a:prstGeom>
          <a:ln w="12700">
            <a:miter lim="400000"/>
          </a:ln>
        </p:spPr>
      </p:pic>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164"/>
                                        </p:tgtEl>
                                        <p:attrNameLst>
                                          <p:attrName>style.visibility</p:attrName>
                                        </p:attrNameLst>
                                      </p:cBhvr>
                                      <p:to>
                                        <p:strVal val="visible"/>
                                      </p:to>
                                    </p:set>
                                    <p:animEffect transition="in" filter="dissolve">
                                      <p:cBhvr>
                                        <p:cTn id="7" dur="500"/>
                                        <p:tgtEl>
                                          <p:spTgt spid="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 grpId="1"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hape 166"/>
          <p:cNvSpPr>
            <a:spLocks noGrp="1"/>
          </p:cNvSpPr>
          <p:nvPr>
            <p:ph type="body" idx="1"/>
          </p:nvPr>
        </p:nvSpPr>
        <p:spPr>
          <a:xfrm>
            <a:off x="323527" y="1196752"/>
            <a:ext cx="6840761" cy="4752528"/>
          </a:xfrm>
          <a:prstGeom prst="rect">
            <a:avLst/>
          </a:prstGeom>
        </p:spPr>
        <p:txBody>
          <a:bodyPr>
            <a:normAutofit/>
          </a:bodyPr>
          <a:lstStyle/>
          <a:p>
            <a:pPr marL="411479" indent="-411479" defTabSz="877823">
              <a:lnSpc>
                <a:spcPct val="90000"/>
              </a:lnSpc>
              <a:spcBef>
                <a:spcPts val="900"/>
              </a:spcBef>
              <a:buClr>
                <a:srgbClr val="004782"/>
              </a:buClr>
              <a:defRPr sz="3072"/>
            </a:pPr>
            <a:r>
              <a:rPr sz="3839" i="1">
                <a:solidFill>
                  <a:srgbClr val="004782"/>
                </a:solidFill>
                <a:latin typeface="Candara"/>
                <a:ea typeface="Candara"/>
                <a:cs typeface="Candara"/>
                <a:sym typeface="Candara"/>
              </a:rPr>
              <a:t>“Nuestro oro y plata, nuestras posesiones terrenales más preciosas, nuestros dones mentales y espirituales más elevados, serán dedicados libremente a Aquel que nos amó y se dio a sí mismo por nosotros”.</a:t>
            </a:r>
            <a:r>
              <a:rPr i="1">
                <a:solidFill>
                  <a:srgbClr val="004782"/>
                </a:solidFill>
                <a:latin typeface="Candara"/>
                <a:ea typeface="Candara"/>
                <a:cs typeface="Candara"/>
                <a:sym typeface="Candara"/>
              </a:rPr>
              <a:t> DTG, página 46.</a:t>
            </a:r>
          </a:p>
        </p:txBody>
      </p:sp>
      <p:pic>
        <p:nvPicPr>
          <p:cNvPr id="167" name="image4.png" descr="pluma4.png"/>
          <p:cNvPicPr>
            <a:picLocks noChangeAspect="1"/>
          </p:cNvPicPr>
          <p:nvPr/>
        </p:nvPicPr>
        <p:blipFill>
          <a:blip r:embed="rId2">
            <a:extLst/>
          </a:blip>
          <a:srcRect l="19653"/>
          <a:stretch>
            <a:fillRect/>
          </a:stretch>
        </p:blipFill>
        <p:spPr>
          <a:xfrm>
            <a:off x="7808032" y="0"/>
            <a:ext cx="1335968" cy="2204863"/>
          </a:xfrm>
          <a:prstGeom prst="rect">
            <a:avLst/>
          </a:prstGeom>
          <a:ln w="12700">
            <a:miter lim="400000"/>
          </a:ln>
        </p:spPr>
      </p:pic>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167"/>
                                        </p:tgtEl>
                                        <p:attrNameLst>
                                          <p:attrName>style.visibility</p:attrName>
                                        </p:attrNameLst>
                                      </p:cBhvr>
                                      <p:to>
                                        <p:strVal val="visible"/>
                                      </p:to>
                                    </p:set>
                                    <p:animEffect transition="in" filter="dissolve">
                                      <p:cBhvr>
                                        <p:cTn id="7" dur="500"/>
                                        <p:tgtEl>
                                          <p:spTgt spid="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1"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Shape 169"/>
          <p:cNvSpPr>
            <a:spLocks noGrp="1"/>
          </p:cNvSpPr>
          <p:nvPr>
            <p:ph type="title"/>
          </p:nvPr>
        </p:nvSpPr>
        <p:spPr>
          <a:xfrm>
            <a:off x="1038435" y="459502"/>
            <a:ext cx="7067129" cy="1935089"/>
          </a:xfrm>
          <a:prstGeom prst="rect">
            <a:avLst/>
          </a:prstGeom>
        </p:spPr>
        <p:txBody>
          <a:bodyPr>
            <a:normAutofit/>
          </a:bodyPr>
          <a:lstStyle>
            <a:lvl1pPr marL="997527" indent="-997527" algn="l">
              <a:buClr>
                <a:srgbClr val="C00000"/>
              </a:buClr>
              <a:buSzPct val="100000"/>
              <a:buFont typeface="Trebuchet MS"/>
              <a:buAutoNum type="arabicPeriod" startAt="3"/>
              <a:defRPr sz="4800" b="1">
                <a:solidFill>
                  <a:srgbClr val="C00000"/>
                </a:solidFill>
                <a:latin typeface="Candara"/>
                <a:ea typeface="Candara"/>
                <a:cs typeface="Candara"/>
                <a:sym typeface="Candara"/>
              </a:defRPr>
            </a:lvl1pPr>
          </a:lstStyle>
          <a:p>
            <a:pPr>
              <a:defRPr sz="4400" b="0">
                <a:solidFill>
                  <a:srgbClr val="000000"/>
                </a:solidFill>
                <a:latin typeface="Calibri"/>
                <a:ea typeface="Calibri"/>
                <a:cs typeface="Calibri"/>
                <a:sym typeface="Calibri"/>
              </a:defRPr>
            </a:pPr>
            <a:r>
              <a:rPr sz="4800" b="1">
                <a:solidFill>
                  <a:srgbClr val="C00000"/>
                </a:solidFill>
                <a:latin typeface="Candara"/>
                <a:ea typeface="Candara"/>
                <a:cs typeface="Candara"/>
                <a:sym typeface="Candara"/>
              </a:rPr>
              <a:t>La ofrenda debe ser abundante.</a:t>
            </a:r>
          </a:p>
        </p:txBody>
      </p:sp>
      <p:sp>
        <p:nvSpPr>
          <p:cNvPr id="170" name="Shape 170"/>
          <p:cNvSpPr>
            <a:spLocks noGrp="1"/>
          </p:cNvSpPr>
          <p:nvPr>
            <p:ph type="body" idx="1"/>
          </p:nvPr>
        </p:nvSpPr>
        <p:spPr>
          <a:xfrm>
            <a:off x="251519" y="2492896"/>
            <a:ext cx="6912769" cy="3633267"/>
          </a:xfrm>
          <a:prstGeom prst="rect">
            <a:avLst/>
          </a:prstGeom>
        </p:spPr>
        <p:txBody>
          <a:bodyPr>
            <a:normAutofit/>
          </a:bodyPr>
          <a:lstStyle>
            <a:lvl1pPr marL="358759" indent="-358759" defTabSz="850391">
              <a:spcBef>
                <a:spcPts val="800"/>
              </a:spcBef>
              <a:buClr>
                <a:srgbClr val="004782"/>
              </a:buClr>
              <a:defRPr sz="3348">
                <a:solidFill>
                  <a:srgbClr val="004782"/>
                </a:solidFill>
                <a:latin typeface="Candara"/>
                <a:ea typeface="Candara"/>
                <a:cs typeface="Candara"/>
                <a:sym typeface="Candara"/>
              </a:defRPr>
            </a:lvl1pPr>
          </a:lstStyle>
          <a:p>
            <a:pPr>
              <a:defRPr sz="2976">
                <a:solidFill>
                  <a:srgbClr val="000000"/>
                </a:solidFill>
                <a:latin typeface="Calibri"/>
                <a:ea typeface="Calibri"/>
                <a:cs typeface="Calibri"/>
                <a:sym typeface="Calibri"/>
              </a:defRPr>
            </a:pPr>
            <a:r>
              <a:rPr sz="3348">
                <a:solidFill>
                  <a:srgbClr val="004782"/>
                </a:solidFill>
                <a:latin typeface="Candara"/>
                <a:ea typeface="Candara"/>
                <a:cs typeface="Candara"/>
                <a:sym typeface="Candara"/>
              </a:rPr>
              <a:t>Aunque lo que Dios requiere de nosotros no es la cantidad sino la fidelidad, él si espera que nuestras ofrendas sean abundantes, proporcional a las muchas bendiciones que él nos concede.</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70">
                                            <p:bg/>
                                          </p:spTgt>
                                        </p:tgtEl>
                                        <p:attrNameLst>
                                          <p:attrName>style.visibility</p:attrName>
                                        </p:attrNameLst>
                                      </p:cBhvr>
                                      <p:to>
                                        <p:strVal val="visible"/>
                                      </p:to>
                                    </p:set>
                                    <p:animEffect transition="in" filter="dissolve">
                                      <p:cBhvr>
                                        <p:cTn id="7" dur="500"/>
                                        <p:tgtEl>
                                          <p:spTgt spid="170">
                                            <p:bg/>
                                          </p:spTgt>
                                        </p:tgtEl>
                                      </p:cBhvr>
                                    </p:animEffect>
                                  </p:childTnLst>
                                </p:cTn>
                              </p:par>
                              <p:par>
                                <p:cTn id="8" presetID="9" presetClass="entr" presetSubtype="0" fill="hold" grpId="1" nodeType="withEffect">
                                  <p:stCondLst>
                                    <p:cond delay="0"/>
                                  </p:stCondLst>
                                  <p:iterate>
                                    <p:tmAbs val="0"/>
                                  </p:iterate>
                                  <p:childTnLst>
                                    <p:set>
                                      <p:cBhvr>
                                        <p:cTn id="9" fill="hold"/>
                                        <p:tgtEl>
                                          <p:spTgt spid="170">
                                            <p:txEl>
                                              <p:pRg st="0" end="0"/>
                                            </p:txEl>
                                          </p:spTgt>
                                        </p:tgtEl>
                                        <p:attrNameLst>
                                          <p:attrName>style.visibility</p:attrName>
                                        </p:attrNameLst>
                                      </p:cBhvr>
                                      <p:to>
                                        <p:strVal val="visible"/>
                                      </p:to>
                                    </p:set>
                                    <p:animEffect transition="in" filter="dissolve">
                                      <p:cBhvr>
                                        <p:cTn id="10" dur="500"/>
                                        <p:tgtEl>
                                          <p:spTgt spid="17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1" build="p" animBg="1"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Shape 172"/>
          <p:cNvSpPr>
            <a:spLocks noGrp="1"/>
          </p:cNvSpPr>
          <p:nvPr>
            <p:ph type="body" idx="1"/>
          </p:nvPr>
        </p:nvSpPr>
        <p:spPr>
          <a:xfrm>
            <a:off x="251519" y="1340768"/>
            <a:ext cx="7056785" cy="3888432"/>
          </a:xfrm>
          <a:prstGeom prst="rect">
            <a:avLst/>
          </a:prstGeom>
        </p:spPr>
        <p:txBody>
          <a:bodyPr>
            <a:normAutofit/>
          </a:bodyPr>
          <a:lstStyle/>
          <a:p>
            <a:pPr marL="398621" indent="-398621" defTabSz="850391">
              <a:spcBef>
                <a:spcPts val="800"/>
              </a:spcBef>
              <a:buClr>
                <a:srgbClr val="004782"/>
              </a:buClr>
              <a:defRPr sz="2976"/>
            </a:pPr>
            <a:r>
              <a:rPr sz="3720">
                <a:solidFill>
                  <a:srgbClr val="004782"/>
                </a:solidFill>
                <a:latin typeface="Candara"/>
                <a:ea typeface="Candara"/>
                <a:cs typeface="Candara"/>
                <a:sym typeface="Candara"/>
              </a:rPr>
              <a:t>“Y ninguno se presentará delante de Jehová con las manos vacías; cada uno con la ofrenda de su mano, </a:t>
            </a:r>
            <a:r>
              <a:rPr sz="3720" b="1" u="sng">
                <a:solidFill>
                  <a:srgbClr val="A5194C"/>
                </a:solidFill>
                <a:latin typeface="Candara"/>
                <a:ea typeface="Candara"/>
                <a:cs typeface="Candara"/>
                <a:sym typeface="Candara"/>
              </a:rPr>
              <a:t>conforme a la bendición que Jehová tu Dios te hubiere dado”.</a:t>
            </a:r>
            <a:r>
              <a:rPr sz="3720">
                <a:solidFill>
                  <a:srgbClr val="004782"/>
                </a:solidFill>
                <a:latin typeface="Candara"/>
                <a:ea typeface="Candara"/>
                <a:cs typeface="Candara"/>
                <a:sym typeface="Candara"/>
              </a:rPr>
              <a:t> </a:t>
            </a:r>
            <a:r>
              <a:rPr sz="3348">
                <a:solidFill>
                  <a:srgbClr val="004782"/>
                </a:solidFill>
                <a:latin typeface="Candara"/>
                <a:ea typeface="Candara"/>
                <a:cs typeface="Candara"/>
                <a:sym typeface="Candara"/>
              </a:rPr>
              <a:t>Deuteronomio. 16:16-17.</a:t>
            </a:r>
          </a:p>
        </p:txBody>
      </p:sp>
      <p:pic>
        <p:nvPicPr>
          <p:cNvPr id="173" name="image3.png" descr="Bi.png"/>
          <p:cNvPicPr>
            <a:picLocks noChangeAspect="1"/>
          </p:cNvPicPr>
          <p:nvPr/>
        </p:nvPicPr>
        <p:blipFill>
          <a:blip r:embed="rId2">
            <a:extLst/>
          </a:blip>
          <a:stretch>
            <a:fillRect/>
          </a:stretch>
        </p:blipFill>
        <p:spPr>
          <a:xfrm>
            <a:off x="-1" y="4959954"/>
            <a:ext cx="2555777" cy="1898046"/>
          </a:xfrm>
          <a:prstGeom prst="rect">
            <a:avLst/>
          </a:prstGeom>
          <a:ln w="12700">
            <a:miter lim="400000"/>
          </a:ln>
        </p:spPr>
      </p:pic>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Shape 175"/>
          <p:cNvSpPr>
            <a:spLocks noGrp="1"/>
          </p:cNvSpPr>
          <p:nvPr>
            <p:ph type="body" idx="1"/>
          </p:nvPr>
        </p:nvSpPr>
        <p:spPr>
          <a:xfrm>
            <a:off x="265800" y="1701110"/>
            <a:ext cx="7760081" cy="3888433"/>
          </a:xfrm>
          <a:prstGeom prst="rect">
            <a:avLst/>
          </a:prstGeom>
        </p:spPr>
        <p:txBody>
          <a:bodyPr>
            <a:normAutofit/>
          </a:bodyPr>
          <a:lstStyle/>
          <a:p>
            <a:pPr marL="428625" indent="-428625">
              <a:spcBef>
                <a:spcPts val="900"/>
              </a:spcBef>
              <a:buClr>
                <a:srgbClr val="004782"/>
              </a:buClr>
            </a:pPr>
            <a:r>
              <a:rPr sz="4000">
                <a:solidFill>
                  <a:srgbClr val="004782"/>
                </a:solidFill>
                <a:latin typeface="Candara"/>
                <a:ea typeface="Candara"/>
                <a:cs typeface="Candara"/>
                <a:sym typeface="Candara"/>
              </a:rPr>
              <a:t>“El que siembra escasamente, también segará escasamente; y el que siembra generosamente, generosamente también segará”. </a:t>
            </a:r>
            <a:r>
              <a:rPr sz="4000" i="1">
                <a:solidFill>
                  <a:srgbClr val="004782"/>
                </a:solidFill>
                <a:latin typeface="Candara"/>
                <a:ea typeface="Candara"/>
                <a:cs typeface="Candara"/>
                <a:sym typeface="Candara"/>
              </a:rPr>
              <a:t>2Corintios. 9:6.</a:t>
            </a:r>
          </a:p>
        </p:txBody>
      </p:sp>
      <p:pic>
        <p:nvPicPr>
          <p:cNvPr id="176" name="image3.png" descr="Bi.png"/>
          <p:cNvPicPr>
            <a:picLocks noChangeAspect="1"/>
          </p:cNvPicPr>
          <p:nvPr/>
        </p:nvPicPr>
        <p:blipFill>
          <a:blip r:embed="rId2">
            <a:extLst/>
          </a:blip>
          <a:stretch>
            <a:fillRect/>
          </a:stretch>
        </p:blipFill>
        <p:spPr>
          <a:xfrm>
            <a:off x="-1" y="4959954"/>
            <a:ext cx="2555777" cy="1898046"/>
          </a:xfrm>
          <a:prstGeom prst="rect">
            <a:avLst/>
          </a:prstGeom>
          <a:ln w="12700">
            <a:miter lim="400000"/>
          </a:ln>
        </p:spPr>
      </p:pic>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Shape 178"/>
          <p:cNvSpPr>
            <a:spLocks noGrp="1"/>
          </p:cNvSpPr>
          <p:nvPr>
            <p:ph type="body" idx="1"/>
          </p:nvPr>
        </p:nvSpPr>
        <p:spPr>
          <a:xfrm>
            <a:off x="251519" y="1484784"/>
            <a:ext cx="7056785" cy="3888432"/>
          </a:xfrm>
          <a:prstGeom prst="rect">
            <a:avLst/>
          </a:prstGeom>
        </p:spPr>
        <p:txBody>
          <a:bodyPr>
            <a:normAutofit/>
          </a:bodyPr>
          <a:lstStyle/>
          <a:p>
            <a:pPr marL="457342" indent="-457342" defTabSz="886968">
              <a:spcBef>
                <a:spcPts val="1000"/>
              </a:spcBef>
              <a:buClr>
                <a:srgbClr val="004782"/>
              </a:buClr>
              <a:defRPr sz="3104"/>
            </a:pPr>
            <a:r>
              <a:rPr sz="4268">
                <a:solidFill>
                  <a:srgbClr val="004782"/>
                </a:solidFill>
                <a:latin typeface="Candara"/>
                <a:ea typeface="Candara"/>
                <a:cs typeface="Candara"/>
                <a:sym typeface="Candara"/>
              </a:rPr>
              <a:t>“Cada uno ofrecerá su ofrenda </a:t>
            </a:r>
            <a:r>
              <a:rPr sz="4268" b="1" u="sng">
                <a:solidFill>
                  <a:srgbClr val="A2110D"/>
                </a:solidFill>
                <a:latin typeface="Candara"/>
                <a:ea typeface="Candara"/>
                <a:cs typeface="Candara"/>
                <a:sym typeface="Candara"/>
              </a:rPr>
              <a:t>en proporción a la bendición que el Eterno su Dios le haya dado</a:t>
            </a:r>
            <a:r>
              <a:rPr sz="4268">
                <a:solidFill>
                  <a:srgbClr val="004782"/>
                </a:solidFill>
                <a:latin typeface="Candara"/>
                <a:ea typeface="Candara"/>
                <a:cs typeface="Candara"/>
                <a:sym typeface="Candara"/>
              </a:rPr>
              <a:t>”. </a:t>
            </a:r>
            <a:r>
              <a:rPr sz="4268" i="1">
                <a:solidFill>
                  <a:srgbClr val="004782"/>
                </a:solidFill>
                <a:latin typeface="Candara"/>
                <a:ea typeface="Candara"/>
                <a:cs typeface="Candara"/>
                <a:sym typeface="Candara"/>
              </a:rPr>
              <a:t>Deuteronomio. 16:17.</a:t>
            </a:r>
          </a:p>
        </p:txBody>
      </p:sp>
      <p:pic>
        <p:nvPicPr>
          <p:cNvPr id="179" name="image3.png" descr="Bi.png"/>
          <p:cNvPicPr>
            <a:picLocks noChangeAspect="1"/>
          </p:cNvPicPr>
          <p:nvPr/>
        </p:nvPicPr>
        <p:blipFill>
          <a:blip r:embed="rId2">
            <a:extLst/>
          </a:blip>
          <a:stretch>
            <a:fillRect/>
          </a:stretch>
        </p:blipFill>
        <p:spPr>
          <a:xfrm>
            <a:off x="-1" y="4959954"/>
            <a:ext cx="2555777" cy="1898046"/>
          </a:xfrm>
          <a:prstGeom prst="rect">
            <a:avLst/>
          </a:prstGeom>
          <a:ln w="12700">
            <a:miter lim="400000"/>
          </a:ln>
        </p:spPr>
      </p:pic>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Shape 181"/>
          <p:cNvSpPr>
            <a:spLocks noGrp="1"/>
          </p:cNvSpPr>
          <p:nvPr>
            <p:ph type="body" idx="1"/>
          </p:nvPr>
        </p:nvSpPr>
        <p:spPr>
          <a:xfrm>
            <a:off x="251519" y="1844824"/>
            <a:ext cx="7211146" cy="4392488"/>
          </a:xfrm>
          <a:prstGeom prst="rect">
            <a:avLst/>
          </a:prstGeom>
        </p:spPr>
        <p:txBody>
          <a:bodyPr>
            <a:normAutofit/>
          </a:bodyPr>
          <a:lstStyle>
            <a:lvl1pPr marL="378047" indent="-378047" defTabSz="896111">
              <a:spcBef>
                <a:spcPts val="800"/>
              </a:spcBef>
              <a:buClr>
                <a:srgbClr val="004782"/>
              </a:buClr>
              <a:defRPr sz="3528" i="1">
                <a:solidFill>
                  <a:srgbClr val="004782"/>
                </a:solidFill>
                <a:latin typeface="Candara"/>
                <a:ea typeface="Candara"/>
                <a:cs typeface="Candara"/>
                <a:sym typeface="Candara"/>
              </a:defRPr>
            </a:lvl1pPr>
          </a:lstStyle>
          <a:p>
            <a:pPr>
              <a:defRPr sz="3136" i="0">
                <a:solidFill>
                  <a:srgbClr val="000000"/>
                </a:solidFill>
                <a:latin typeface="Calibri"/>
                <a:ea typeface="Calibri"/>
                <a:cs typeface="Calibri"/>
                <a:sym typeface="Calibri"/>
              </a:defRPr>
            </a:pPr>
            <a:r>
              <a:rPr sz="3528" i="1">
                <a:solidFill>
                  <a:srgbClr val="004782"/>
                </a:solidFill>
                <a:latin typeface="Candara"/>
                <a:ea typeface="Candara"/>
                <a:cs typeface="Candara"/>
                <a:sym typeface="Candara"/>
              </a:rPr>
              <a:t>“Cada mayordomo fiel debería estar más ansioso de aumentar la porción de donativos que coloca en la tesorería del Señor antes que en disminuir su ofrenda en una jota o un tilde. ¿A quién está sirviendo? ¿Para quién está preparando una ofrenda? </a:t>
            </a:r>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hape 183"/>
          <p:cNvSpPr>
            <a:spLocks noGrp="1"/>
          </p:cNvSpPr>
          <p:nvPr>
            <p:ph type="body" idx="1"/>
          </p:nvPr>
        </p:nvSpPr>
        <p:spPr>
          <a:xfrm>
            <a:off x="179511" y="1484784"/>
            <a:ext cx="6984777" cy="4680520"/>
          </a:xfrm>
          <a:prstGeom prst="rect">
            <a:avLst/>
          </a:prstGeom>
        </p:spPr>
        <p:txBody>
          <a:bodyPr>
            <a:normAutofit/>
          </a:bodyPr>
          <a:lstStyle/>
          <a:p>
            <a:pPr marL="381904" indent="-381904" defTabSz="905255">
              <a:spcBef>
                <a:spcPts val="800"/>
              </a:spcBef>
              <a:buClr>
                <a:srgbClr val="004782"/>
              </a:buClr>
              <a:defRPr sz="3168"/>
            </a:pPr>
            <a:r>
              <a:rPr sz="3564" i="1">
                <a:solidFill>
                  <a:srgbClr val="004782"/>
                </a:solidFill>
                <a:latin typeface="Candara"/>
                <a:ea typeface="Candara"/>
                <a:cs typeface="Candara"/>
                <a:sym typeface="Candara"/>
              </a:rPr>
              <a:t>Para Aquel de quien depende para recibir todas las buenas cosas de las que disfruta. Por lo tanto, que ninguno de nosotros que recibe la gracia de Cristo de ocasión para que los ángeles se avergüencen de llamarnos hermanos”. </a:t>
            </a:r>
            <a:r>
              <a:rPr i="1">
                <a:solidFill>
                  <a:srgbClr val="004782"/>
                </a:solidFill>
                <a:latin typeface="Candara"/>
                <a:ea typeface="Candara"/>
                <a:cs typeface="Candara"/>
                <a:sym typeface="Candara"/>
              </a:rPr>
              <a:t>CMC, página 211</a:t>
            </a:r>
            <a:r>
              <a:rPr i="1">
                <a:solidFill>
                  <a:srgbClr val="004782"/>
                </a:solidFill>
              </a:rPr>
              <a:t>.</a:t>
            </a:r>
          </a:p>
        </p:txBody>
      </p:sp>
      <p:pic>
        <p:nvPicPr>
          <p:cNvPr id="184" name="image4.png" descr="pluma4.png"/>
          <p:cNvPicPr>
            <a:picLocks noChangeAspect="1"/>
          </p:cNvPicPr>
          <p:nvPr/>
        </p:nvPicPr>
        <p:blipFill>
          <a:blip r:embed="rId2">
            <a:extLst/>
          </a:blip>
          <a:srcRect l="19653"/>
          <a:stretch>
            <a:fillRect/>
          </a:stretch>
        </p:blipFill>
        <p:spPr>
          <a:xfrm>
            <a:off x="7808032" y="0"/>
            <a:ext cx="1335968" cy="2204863"/>
          </a:xfrm>
          <a:prstGeom prst="rect">
            <a:avLst/>
          </a:prstGeom>
          <a:ln w="12700">
            <a:miter lim="400000"/>
          </a:ln>
        </p:spPr>
      </p:pic>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184"/>
                                        </p:tgtEl>
                                        <p:attrNameLst>
                                          <p:attrName>style.visibility</p:attrName>
                                        </p:attrNameLst>
                                      </p:cBhvr>
                                      <p:to>
                                        <p:strVal val="visible"/>
                                      </p:to>
                                    </p:set>
                                    <p:animEffect transition="in" filter="dissolve">
                                      <p:cBhvr>
                                        <p:cTn id="7" dur="500"/>
                                        <p:tgtEl>
                                          <p:spTgt spid="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 grpId="1"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Shape 115"/>
          <p:cNvSpPr>
            <a:spLocks noGrp="1"/>
          </p:cNvSpPr>
          <p:nvPr>
            <p:ph type="body" idx="1"/>
          </p:nvPr>
        </p:nvSpPr>
        <p:spPr>
          <a:xfrm>
            <a:off x="251519" y="1412776"/>
            <a:ext cx="7632849" cy="4752528"/>
          </a:xfrm>
          <a:prstGeom prst="rect">
            <a:avLst/>
          </a:prstGeom>
        </p:spPr>
        <p:txBody>
          <a:bodyPr>
            <a:normAutofit/>
          </a:bodyPr>
          <a:lstStyle/>
          <a:p>
            <a:pPr marL="385762" indent="-385762">
              <a:spcBef>
                <a:spcPts val="800"/>
              </a:spcBef>
              <a:buClr>
                <a:srgbClr val="C00000"/>
              </a:buClr>
            </a:pPr>
            <a:r>
              <a:rPr sz="3600">
                <a:solidFill>
                  <a:srgbClr val="C00000"/>
                </a:solidFill>
                <a:latin typeface="Candara"/>
                <a:ea typeface="Candara"/>
                <a:cs typeface="Candara"/>
                <a:sym typeface="Candara"/>
              </a:rPr>
              <a:t>El anciano de iglesia tiene el privilegio de promover la dadivosidad sistemática en su iglesia.  Además de ser un privilegio, es un deber sagrado impulsar la entrega de las ofrendas en nuestras congregaciones</a:t>
            </a:r>
            <a:r>
              <a:rPr sz="3600">
                <a:solidFill>
                  <a:srgbClr val="C00000"/>
                </a:solidFill>
              </a:rPr>
              <a:t>.</a:t>
            </a: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hape 186"/>
          <p:cNvSpPr>
            <a:spLocks noGrp="1"/>
          </p:cNvSpPr>
          <p:nvPr>
            <p:ph type="body" idx="1"/>
          </p:nvPr>
        </p:nvSpPr>
        <p:spPr>
          <a:xfrm>
            <a:off x="323527" y="1772816"/>
            <a:ext cx="7272809" cy="3960440"/>
          </a:xfrm>
          <a:prstGeom prst="rect">
            <a:avLst/>
          </a:prstGeom>
        </p:spPr>
        <p:txBody>
          <a:bodyPr>
            <a:normAutofit/>
          </a:bodyPr>
          <a:lstStyle>
            <a:lvl1pPr marL="385762" indent="-385762">
              <a:spcBef>
                <a:spcPts val="800"/>
              </a:spcBef>
              <a:buClr>
                <a:srgbClr val="004782"/>
              </a:buClr>
              <a:defRPr sz="3600" i="1">
                <a:solidFill>
                  <a:srgbClr val="004782"/>
                </a:solidFill>
                <a:latin typeface="Candara"/>
                <a:ea typeface="Candara"/>
                <a:cs typeface="Candara"/>
                <a:sym typeface="Candara"/>
              </a:defRPr>
            </a:lvl1pPr>
          </a:lstStyle>
          <a:p>
            <a:pPr>
              <a:defRPr sz="3200" i="0">
                <a:solidFill>
                  <a:srgbClr val="000000"/>
                </a:solidFill>
                <a:latin typeface="Calibri"/>
                <a:ea typeface="Calibri"/>
                <a:cs typeface="Calibri"/>
                <a:sym typeface="Calibri"/>
              </a:defRPr>
            </a:pPr>
            <a:r>
              <a:rPr sz="3600" i="1">
                <a:solidFill>
                  <a:srgbClr val="004782"/>
                </a:solidFill>
                <a:latin typeface="Candara"/>
                <a:ea typeface="Candara"/>
                <a:cs typeface="Candara"/>
                <a:sym typeface="Candara"/>
              </a:rPr>
              <a:t>“Entreguémonos a nosotros mismos como un sacrificio vivo y demos nuestro todo a Jesús. Todo le pertenece; somos una posesión adquirida por él. Los que reciben su gracia, los que contemplan la cruz del calvario, </a:t>
            </a:r>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Shape 188"/>
          <p:cNvSpPr>
            <a:spLocks noGrp="1"/>
          </p:cNvSpPr>
          <p:nvPr>
            <p:ph type="body" idx="1"/>
          </p:nvPr>
        </p:nvSpPr>
        <p:spPr>
          <a:xfrm>
            <a:off x="611559" y="1700808"/>
            <a:ext cx="6779098" cy="4032448"/>
          </a:xfrm>
          <a:prstGeom prst="rect">
            <a:avLst/>
          </a:prstGeom>
        </p:spPr>
        <p:txBody>
          <a:bodyPr>
            <a:normAutofit/>
          </a:bodyPr>
          <a:lstStyle>
            <a:lvl1pPr marL="358759" indent="-358759" defTabSz="850391">
              <a:spcBef>
                <a:spcPts val="800"/>
              </a:spcBef>
              <a:buClr>
                <a:srgbClr val="004782"/>
              </a:buClr>
              <a:defRPr sz="3348" i="1">
                <a:solidFill>
                  <a:srgbClr val="004782"/>
                </a:solidFill>
                <a:latin typeface="Candara"/>
                <a:ea typeface="Candara"/>
                <a:cs typeface="Candara"/>
                <a:sym typeface="Candara"/>
              </a:defRPr>
            </a:lvl1pPr>
          </a:lstStyle>
          <a:p>
            <a:pPr>
              <a:defRPr sz="2976" i="0">
                <a:solidFill>
                  <a:srgbClr val="000000"/>
                </a:solidFill>
                <a:latin typeface="Calibri"/>
                <a:ea typeface="Calibri"/>
                <a:cs typeface="Calibri"/>
                <a:sym typeface="Calibri"/>
              </a:defRPr>
            </a:pPr>
            <a:r>
              <a:rPr sz="3348" i="1">
                <a:solidFill>
                  <a:srgbClr val="004782"/>
                </a:solidFill>
                <a:latin typeface="Candara"/>
                <a:ea typeface="Candara"/>
                <a:cs typeface="Candara"/>
                <a:sym typeface="Candara"/>
              </a:rPr>
              <a:t>no tendrán duda acerca de la proporción que deben dar, sino que comprenderán que la ofrenda más cuantiosa carece de valor y no puede compararse con el gran don del hijo unigénito del Dios infinito”. CMC, página 211.</a:t>
            </a:r>
          </a:p>
        </p:txBody>
      </p:sp>
      <p:pic>
        <p:nvPicPr>
          <p:cNvPr id="189" name="image4.png" descr="pluma4.png"/>
          <p:cNvPicPr>
            <a:picLocks noChangeAspect="1"/>
          </p:cNvPicPr>
          <p:nvPr/>
        </p:nvPicPr>
        <p:blipFill>
          <a:blip r:embed="rId2">
            <a:extLst/>
          </a:blip>
          <a:srcRect l="19653"/>
          <a:stretch>
            <a:fillRect/>
          </a:stretch>
        </p:blipFill>
        <p:spPr>
          <a:xfrm>
            <a:off x="7808032" y="0"/>
            <a:ext cx="1335968" cy="2204863"/>
          </a:xfrm>
          <a:prstGeom prst="rect">
            <a:avLst/>
          </a:prstGeom>
          <a:ln w="12700">
            <a:miter lim="400000"/>
          </a:ln>
        </p:spPr>
      </p:pic>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189"/>
                                        </p:tgtEl>
                                        <p:attrNameLst>
                                          <p:attrName>style.visibility</p:attrName>
                                        </p:attrNameLst>
                                      </p:cBhvr>
                                      <p:to>
                                        <p:strVal val="visible"/>
                                      </p:to>
                                    </p:set>
                                    <p:animEffect transition="in" filter="dissolve">
                                      <p:cBhvr>
                                        <p:cTn id="7" dur="500"/>
                                        <p:tgtEl>
                                          <p:spTgt spid="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 grpId="1" animBg="1" advAuto="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Shape 191"/>
          <p:cNvSpPr>
            <a:spLocks noGrp="1"/>
          </p:cNvSpPr>
          <p:nvPr>
            <p:ph type="title"/>
          </p:nvPr>
        </p:nvSpPr>
        <p:spPr>
          <a:xfrm>
            <a:off x="683567" y="836711"/>
            <a:ext cx="5832649" cy="1512169"/>
          </a:xfrm>
          <a:prstGeom prst="rect">
            <a:avLst/>
          </a:prstGeom>
        </p:spPr>
        <p:txBody>
          <a:bodyPr>
            <a:normAutofit/>
          </a:bodyPr>
          <a:lstStyle>
            <a:lvl1pPr marL="947650" indent="-947650" algn="l" defTabSz="868680">
              <a:buClr>
                <a:srgbClr val="C00000"/>
              </a:buClr>
              <a:buSzPct val="100000"/>
              <a:buFont typeface="Trebuchet MS"/>
              <a:buAutoNum type="arabicPeriod" startAt="4"/>
              <a:defRPr sz="4560" b="1">
                <a:solidFill>
                  <a:srgbClr val="C00000"/>
                </a:solidFill>
                <a:latin typeface="Candara"/>
                <a:ea typeface="Candara"/>
                <a:cs typeface="Candara"/>
                <a:sym typeface="Candara"/>
              </a:defRPr>
            </a:lvl1pPr>
          </a:lstStyle>
          <a:p>
            <a:pPr>
              <a:defRPr sz="4180" b="0">
                <a:solidFill>
                  <a:srgbClr val="000000"/>
                </a:solidFill>
                <a:latin typeface="Calibri"/>
                <a:ea typeface="Calibri"/>
                <a:cs typeface="Calibri"/>
                <a:sym typeface="Calibri"/>
              </a:defRPr>
            </a:pPr>
            <a:r>
              <a:rPr sz="4560" b="1">
                <a:solidFill>
                  <a:srgbClr val="C00000"/>
                </a:solidFill>
                <a:latin typeface="Candara"/>
                <a:ea typeface="Candara"/>
                <a:cs typeface="Candara"/>
                <a:sym typeface="Candara"/>
              </a:rPr>
              <a:t>La ofrenda debe              darse con alegría.</a:t>
            </a:r>
          </a:p>
        </p:txBody>
      </p:sp>
      <p:sp>
        <p:nvSpPr>
          <p:cNvPr id="192" name="Shape 192"/>
          <p:cNvSpPr>
            <a:spLocks noGrp="1"/>
          </p:cNvSpPr>
          <p:nvPr>
            <p:ph type="body" sz="half" idx="1"/>
          </p:nvPr>
        </p:nvSpPr>
        <p:spPr>
          <a:xfrm>
            <a:off x="179511" y="2348880"/>
            <a:ext cx="6912769" cy="3600400"/>
          </a:xfrm>
          <a:prstGeom prst="rect">
            <a:avLst/>
          </a:prstGeom>
        </p:spPr>
        <p:txBody>
          <a:bodyPr>
            <a:normAutofit/>
          </a:bodyPr>
          <a:lstStyle>
            <a:lvl1pPr marL="312039" indent="-312039" defTabSz="832104">
              <a:spcBef>
                <a:spcPts val="600"/>
              </a:spcBef>
              <a:buClr>
                <a:srgbClr val="004782"/>
              </a:buClr>
              <a:defRPr sz="2912">
                <a:solidFill>
                  <a:srgbClr val="004782"/>
                </a:solidFill>
                <a:latin typeface="Candara"/>
                <a:ea typeface="Candara"/>
                <a:cs typeface="Candara"/>
                <a:sym typeface="Candara"/>
              </a:defRPr>
            </a:lvl1pPr>
          </a:lstStyle>
          <a:p>
            <a:pPr>
              <a:defRPr>
                <a:solidFill>
                  <a:srgbClr val="000000"/>
                </a:solidFill>
                <a:latin typeface="Calibri"/>
                <a:ea typeface="Calibri"/>
                <a:cs typeface="Calibri"/>
                <a:sym typeface="Calibri"/>
              </a:defRPr>
            </a:pPr>
            <a:r>
              <a:rPr>
                <a:solidFill>
                  <a:srgbClr val="004782"/>
                </a:solidFill>
                <a:latin typeface="Candara"/>
                <a:ea typeface="Candara"/>
                <a:cs typeface="Candara"/>
                <a:sym typeface="Candara"/>
              </a:rPr>
              <a:t>Nuestras ofrendas deben ser el producto de nuestra gratitud por todas las cosas buenas que Dios a diario hace por nosotros y nuestras familias e iglesias. Por lo tanto debemos presentar nuestras ofrendas con alegría y gratitud, para que así Dios pueda ser honrado.</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92">
                                            <p:bg/>
                                          </p:spTgt>
                                        </p:tgtEl>
                                        <p:attrNameLst>
                                          <p:attrName>style.visibility</p:attrName>
                                        </p:attrNameLst>
                                      </p:cBhvr>
                                      <p:to>
                                        <p:strVal val="visible"/>
                                      </p:to>
                                    </p:set>
                                    <p:animEffect transition="in" filter="dissolve">
                                      <p:cBhvr>
                                        <p:cTn id="7" dur="500"/>
                                        <p:tgtEl>
                                          <p:spTgt spid="192">
                                            <p:bg/>
                                          </p:spTgt>
                                        </p:tgtEl>
                                      </p:cBhvr>
                                    </p:animEffect>
                                  </p:childTnLst>
                                </p:cTn>
                              </p:par>
                              <p:par>
                                <p:cTn id="8" presetID="9" presetClass="entr" presetSubtype="0" fill="hold" grpId="1" nodeType="withEffect">
                                  <p:stCondLst>
                                    <p:cond delay="0"/>
                                  </p:stCondLst>
                                  <p:iterate>
                                    <p:tmAbs val="0"/>
                                  </p:iterate>
                                  <p:childTnLst>
                                    <p:set>
                                      <p:cBhvr>
                                        <p:cTn id="9" fill="hold"/>
                                        <p:tgtEl>
                                          <p:spTgt spid="192">
                                            <p:txEl>
                                              <p:pRg st="0" end="0"/>
                                            </p:txEl>
                                          </p:spTgt>
                                        </p:tgtEl>
                                        <p:attrNameLst>
                                          <p:attrName>style.visibility</p:attrName>
                                        </p:attrNameLst>
                                      </p:cBhvr>
                                      <p:to>
                                        <p:strVal val="visible"/>
                                      </p:to>
                                    </p:set>
                                    <p:animEffect transition="in" filter="dissolve">
                                      <p:cBhvr>
                                        <p:cTn id="10" dur="500"/>
                                        <p:tgtEl>
                                          <p:spTgt spid="19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 grpId="1" build="p" animBg="1" advAuto="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Shape 194"/>
          <p:cNvSpPr>
            <a:spLocks noGrp="1"/>
          </p:cNvSpPr>
          <p:nvPr>
            <p:ph type="title"/>
          </p:nvPr>
        </p:nvSpPr>
        <p:spPr>
          <a:xfrm>
            <a:off x="611559" y="836712"/>
            <a:ext cx="7283154" cy="1143000"/>
          </a:xfrm>
          <a:prstGeom prst="rect">
            <a:avLst/>
          </a:prstGeom>
        </p:spPr>
        <p:txBody>
          <a:bodyPr>
            <a:normAutofit/>
          </a:bodyPr>
          <a:lstStyle>
            <a:lvl1pPr algn="l" defTabSz="740663">
              <a:defRPr sz="3564" b="1">
                <a:solidFill>
                  <a:srgbClr val="C00000"/>
                </a:solidFill>
                <a:latin typeface="Candara"/>
                <a:ea typeface="Candara"/>
                <a:cs typeface="Candara"/>
                <a:sym typeface="Candara"/>
              </a:defRPr>
            </a:lvl1pPr>
          </a:lstStyle>
          <a:p>
            <a:pPr>
              <a:defRPr b="0">
                <a:solidFill>
                  <a:srgbClr val="000000"/>
                </a:solidFill>
                <a:latin typeface="Calibri"/>
                <a:ea typeface="Calibri"/>
                <a:cs typeface="Calibri"/>
                <a:sym typeface="Calibri"/>
              </a:defRPr>
            </a:pPr>
            <a:r>
              <a:rPr b="1">
                <a:solidFill>
                  <a:srgbClr val="C00000"/>
                </a:solidFill>
                <a:latin typeface="Candara"/>
                <a:ea typeface="Candara"/>
                <a:cs typeface="Candara"/>
                <a:sym typeface="Candara"/>
              </a:rPr>
              <a:t>¿Que motivos tenemos para ofrendar con alegría?</a:t>
            </a:r>
          </a:p>
        </p:txBody>
      </p:sp>
      <p:sp>
        <p:nvSpPr>
          <p:cNvPr id="195" name="Shape 195"/>
          <p:cNvSpPr>
            <a:spLocks noGrp="1"/>
          </p:cNvSpPr>
          <p:nvPr>
            <p:ph type="body" idx="1"/>
          </p:nvPr>
        </p:nvSpPr>
        <p:spPr>
          <a:xfrm>
            <a:off x="400708" y="2276872"/>
            <a:ext cx="7704856" cy="4209331"/>
          </a:xfrm>
          <a:prstGeom prst="rect">
            <a:avLst/>
          </a:prstGeom>
        </p:spPr>
        <p:txBody>
          <a:bodyPr>
            <a:normAutofit/>
          </a:bodyPr>
          <a:lstStyle/>
          <a:p>
            <a:pPr>
              <a:buClr>
                <a:srgbClr val="004782"/>
              </a:buClr>
            </a:pPr>
            <a:r>
              <a:rPr>
                <a:solidFill>
                  <a:srgbClr val="004782"/>
                </a:solidFill>
                <a:latin typeface="Candara"/>
                <a:ea typeface="Candara"/>
                <a:cs typeface="Candara"/>
                <a:sym typeface="Candara"/>
              </a:rPr>
              <a:t>Por haber recibido, previamente, bendiciones de nuestro Dios.</a:t>
            </a:r>
          </a:p>
          <a:p>
            <a:pPr>
              <a:buClr>
                <a:srgbClr val="004782"/>
              </a:buClr>
            </a:pPr>
            <a:r>
              <a:rPr>
                <a:solidFill>
                  <a:srgbClr val="004782"/>
                </a:solidFill>
                <a:latin typeface="Candara"/>
                <a:ea typeface="Candara"/>
                <a:cs typeface="Candara"/>
                <a:sym typeface="Candara"/>
              </a:rPr>
              <a:t>Por tener algo que llevarle al Señor.</a:t>
            </a:r>
          </a:p>
          <a:p>
            <a:pPr>
              <a:buClr>
                <a:srgbClr val="004782"/>
              </a:buClr>
            </a:pPr>
            <a:r>
              <a:rPr>
                <a:solidFill>
                  <a:srgbClr val="004782"/>
                </a:solidFill>
                <a:latin typeface="Candara"/>
                <a:ea typeface="Candara"/>
                <a:cs typeface="Candara"/>
                <a:sym typeface="Candara"/>
              </a:rPr>
              <a:t>Por poder cooperar con la iglesia en sus necesidades.</a:t>
            </a:r>
          </a:p>
          <a:p>
            <a:pPr>
              <a:buClr>
                <a:srgbClr val="004782"/>
              </a:buClr>
            </a:pPr>
            <a:r>
              <a:rPr>
                <a:solidFill>
                  <a:srgbClr val="004782"/>
                </a:solidFill>
                <a:latin typeface="Candara"/>
                <a:ea typeface="Candara"/>
                <a:cs typeface="Candara"/>
                <a:sym typeface="Candara"/>
              </a:rPr>
              <a:t>Por poder aportar para el cumplimiento de la misión de la iglesia.</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95">
                                            <p:bg/>
                                          </p:spTgt>
                                        </p:tgtEl>
                                        <p:attrNameLst>
                                          <p:attrName>style.visibility</p:attrName>
                                        </p:attrNameLst>
                                      </p:cBhvr>
                                      <p:to>
                                        <p:strVal val="visible"/>
                                      </p:to>
                                    </p:set>
                                    <p:animEffect transition="in" filter="dissolve">
                                      <p:cBhvr>
                                        <p:cTn id="7" dur="500"/>
                                        <p:tgtEl>
                                          <p:spTgt spid="195">
                                            <p:bg/>
                                          </p:spTgt>
                                        </p:tgtEl>
                                      </p:cBhvr>
                                    </p:animEffect>
                                  </p:childTnLst>
                                </p:cTn>
                              </p:par>
                              <p:par>
                                <p:cTn id="8" presetID="9" presetClass="entr" presetSubtype="0" fill="hold" grpId="1" nodeType="withEffect">
                                  <p:stCondLst>
                                    <p:cond delay="0"/>
                                  </p:stCondLst>
                                  <p:iterate>
                                    <p:tmAbs val="0"/>
                                  </p:iterate>
                                  <p:childTnLst>
                                    <p:set>
                                      <p:cBhvr>
                                        <p:cTn id="9" fill="hold"/>
                                        <p:tgtEl>
                                          <p:spTgt spid="195">
                                            <p:txEl>
                                              <p:pRg st="0" end="0"/>
                                            </p:txEl>
                                          </p:spTgt>
                                        </p:tgtEl>
                                        <p:attrNameLst>
                                          <p:attrName>style.visibility</p:attrName>
                                        </p:attrNameLst>
                                      </p:cBhvr>
                                      <p:to>
                                        <p:strVal val="visible"/>
                                      </p:to>
                                    </p:set>
                                    <p:animEffect transition="in" filter="dissolve">
                                      <p:cBhvr>
                                        <p:cTn id="10" dur="500"/>
                                        <p:tgtEl>
                                          <p:spTgt spid="19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195">
                                            <p:txEl>
                                              <p:pRg st="1" end="1"/>
                                            </p:txEl>
                                          </p:spTgt>
                                        </p:tgtEl>
                                        <p:attrNameLst>
                                          <p:attrName>style.visibility</p:attrName>
                                        </p:attrNameLst>
                                      </p:cBhvr>
                                      <p:to>
                                        <p:strVal val="visible"/>
                                      </p:to>
                                    </p:set>
                                    <p:animEffect transition="in" filter="dissolve">
                                      <p:cBhvr>
                                        <p:cTn id="15" dur="500"/>
                                        <p:tgtEl>
                                          <p:spTgt spid="19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1" nodeType="clickEffect">
                                  <p:stCondLst>
                                    <p:cond delay="0"/>
                                  </p:stCondLst>
                                  <p:iterate>
                                    <p:tmAbs val="0"/>
                                  </p:iterate>
                                  <p:childTnLst>
                                    <p:set>
                                      <p:cBhvr>
                                        <p:cTn id="19" fill="hold"/>
                                        <p:tgtEl>
                                          <p:spTgt spid="195">
                                            <p:txEl>
                                              <p:pRg st="2" end="2"/>
                                            </p:txEl>
                                          </p:spTgt>
                                        </p:tgtEl>
                                        <p:attrNameLst>
                                          <p:attrName>style.visibility</p:attrName>
                                        </p:attrNameLst>
                                      </p:cBhvr>
                                      <p:to>
                                        <p:strVal val="visible"/>
                                      </p:to>
                                    </p:set>
                                    <p:animEffect transition="in" filter="dissolve">
                                      <p:cBhvr>
                                        <p:cTn id="20" dur="500"/>
                                        <p:tgtEl>
                                          <p:spTgt spid="19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fill="hold" grpId="1" nodeType="clickEffect">
                                  <p:stCondLst>
                                    <p:cond delay="0"/>
                                  </p:stCondLst>
                                  <p:iterate>
                                    <p:tmAbs val="0"/>
                                  </p:iterate>
                                  <p:childTnLst>
                                    <p:set>
                                      <p:cBhvr>
                                        <p:cTn id="24" fill="hold"/>
                                        <p:tgtEl>
                                          <p:spTgt spid="195">
                                            <p:txEl>
                                              <p:pRg st="3" end="3"/>
                                            </p:txEl>
                                          </p:spTgt>
                                        </p:tgtEl>
                                        <p:attrNameLst>
                                          <p:attrName>style.visibility</p:attrName>
                                        </p:attrNameLst>
                                      </p:cBhvr>
                                      <p:to>
                                        <p:strVal val="visible"/>
                                      </p:to>
                                    </p:set>
                                    <p:animEffect transition="in" filter="dissolve">
                                      <p:cBhvr>
                                        <p:cTn id="25" dur="500"/>
                                        <p:tgtEl>
                                          <p:spTgt spid="1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 grpId="1" build="p" animBg="1" advAuto="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Shape 197"/>
          <p:cNvSpPr>
            <a:spLocks noGrp="1"/>
          </p:cNvSpPr>
          <p:nvPr>
            <p:ph type="body" idx="1"/>
          </p:nvPr>
        </p:nvSpPr>
        <p:spPr>
          <a:xfrm>
            <a:off x="971600" y="1196752"/>
            <a:ext cx="6408712" cy="4968552"/>
          </a:xfrm>
          <a:prstGeom prst="rect">
            <a:avLst/>
          </a:prstGeom>
        </p:spPr>
        <p:txBody>
          <a:bodyPr>
            <a:normAutofit/>
          </a:bodyPr>
          <a:lstStyle/>
          <a:p>
            <a:pPr marL="321468" indent="-321468">
              <a:buClr>
                <a:srgbClr val="004782"/>
              </a:buClr>
            </a:pPr>
            <a:r>
              <a:rPr sz="3000">
                <a:solidFill>
                  <a:srgbClr val="004782"/>
                </a:solidFill>
                <a:latin typeface="Candara"/>
                <a:ea typeface="Candara"/>
                <a:cs typeface="Candara"/>
                <a:sym typeface="Candara"/>
              </a:rPr>
              <a:t>Por dar para ayudar a otros que tanto lo necesitan.</a:t>
            </a:r>
          </a:p>
          <a:p>
            <a:pPr marL="321468" indent="-321468">
              <a:buClr>
                <a:srgbClr val="004782"/>
              </a:buClr>
            </a:pPr>
            <a:r>
              <a:rPr sz="3000">
                <a:solidFill>
                  <a:srgbClr val="004782"/>
                </a:solidFill>
                <a:latin typeface="Candara"/>
                <a:ea typeface="Candara"/>
                <a:cs typeface="Candara"/>
                <a:sym typeface="Candara"/>
              </a:rPr>
              <a:t>Por estar vivos y poder ir a adorar a nuestro Dios.</a:t>
            </a:r>
          </a:p>
          <a:p>
            <a:pPr marL="321468" indent="-321468">
              <a:buClr>
                <a:srgbClr val="004782"/>
              </a:buClr>
            </a:pPr>
            <a:r>
              <a:rPr sz="3000">
                <a:solidFill>
                  <a:srgbClr val="004782"/>
                </a:solidFill>
                <a:latin typeface="Candara"/>
                <a:ea typeface="Candara"/>
                <a:cs typeface="Candara"/>
                <a:sym typeface="Candara"/>
              </a:rPr>
              <a:t>Por todo lo que Dios hace por nosotros sin merecerlo.</a:t>
            </a:r>
          </a:p>
          <a:p>
            <a:pPr marL="321468" indent="-321468">
              <a:buClr>
                <a:srgbClr val="004782"/>
              </a:buClr>
            </a:pPr>
            <a:r>
              <a:rPr sz="3000">
                <a:solidFill>
                  <a:srgbClr val="004782"/>
                </a:solidFill>
                <a:latin typeface="Candara"/>
                <a:ea typeface="Candara"/>
                <a:cs typeface="Candara"/>
                <a:sym typeface="Candara"/>
              </a:rPr>
              <a:t>Por saber que contamos con la protección del Todo Poderoso.</a:t>
            </a:r>
          </a:p>
          <a:p>
            <a:pPr marL="321468" indent="-321468">
              <a:buClr>
                <a:srgbClr val="004782"/>
              </a:buClr>
            </a:pPr>
            <a:r>
              <a:rPr sz="3000">
                <a:solidFill>
                  <a:srgbClr val="004782"/>
                </a:solidFill>
                <a:latin typeface="Candara"/>
                <a:ea typeface="Candara"/>
                <a:cs typeface="Candara"/>
                <a:sym typeface="Candara"/>
              </a:rPr>
              <a:t>Al saber que nuestra ofrenda le agrada a Dios.</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97">
                                            <p:bg/>
                                          </p:spTgt>
                                        </p:tgtEl>
                                        <p:attrNameLst>
                                          <p:attrName>style.visibility</p:attrName>
                                        </p:attrNameLst>
                                      </p:cBhvr>
                                      <p:to>
                                        <p:strVal val="visible"/>
                                      </p:to>
                                    </p:set>
                                    <p:animEffect transition="in" filter="dissolve">
                                      <p:cBhvr>
                                        <p:cTn id="7" dur="500"/>
                                        <p:tgtEl>
                                          <p:spTgt spid="197">
                                            <p:bg/>
                                          </p:spTgt>
                                        </p:tgtEl>
                                      </p:cBhvr>
                                    </p:animEffect>
                                  </p:childTnLst>
                                </p:cTn>
                              </p:par>
                              <p:par>
                                <p:cTn id="8" presetID="9" presetClass="entr" presetSubtype="0" fill="hold" grpId="1" nodeType="withEffect">
                                  <p:stCondLst>
                                    <p:cond delay="0"/>
                                  </p:stCondLst>
                                  <p:iterate>
                                    <p:tmAbs val="0"/>
                                  </p:iterate>
                                  <p:childTnLst>
                                    <p:set>
                                      <p:cBhvr>
                                        <p:cTn id="9" fill="hold"/>
                                        <p:tgtEl>
                                          <p:spTgt spid="197">
                                            <p:txEl>
                                              <p:pRg st="0" end="0"/>
                                            </p:txEl>
                                          </p:spTgt>
                                        </p:tgtEl>
                                        <p:attrNameLst>
                                          <p:attrName>style.visibility</p:attrName>
                                        </p:attrNameLst>
                                      </p:cBhvr>
                                      <p:to>
                                        <p:strVal val="visible"/>
                                      </p:to>
                                    </p:set>
                                    <p:animEffect transition="in" filter="dissolve">
                                      <p:cBhvr>
                                        <p:cTn id="10" dur="500"/>
                                        <p:tgtEl>
                                          <p:spTgt spid="19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197">
                                            <p:txEl>
                                              <p:pRg st="1" end="1"/>
                                            </p:txEl>
                                          </p:spTgt>
                                        </p:tgtEl>
                                        <p:attrNameLst>
                                          <p:attrName>style.visibility</p:attrName>
                                        </p:attrNameLst>
                                      </p:cBhvr>
                                      <p:to>
                                        <p:strVal val="visible"/>
                                      </p:to>
                                    </p:set>
                                    <p:animEffect transition="in" filter="dissolve">
                                      <p:cBhvr>
                                        <p:cTn id="15" dur="500"/>
                                        <p:tgtEl>
                                          <p:spTgt spid="19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1" nodeType="clickEffect">
                                  <p:stCondLst>
                                    <p:cond delay="0"/>
                                  </p:stCondLst>
                                  <p:iterate>
                                    <p:tmAbs val="0"/>
                                  </p:iterate>
                                  <p:childTnLst>
                                    <p:set>
                                      <p:cBhvr>
                                        <p:cTn id="19" fill="hold"/>
                                        <p:tgtEl>
                                          <p:spTgt spid="197">
                                            <p:txEl>
                                              <p:pRg st="2" end="2"/>
                                            </p:txEl>
                                          </p:spTgt>
                                        </p:tgtEl>
                                        <p:attrNameLst>
                                          <p:attrName>style.visibility</p:attrName>
                                        </p:attrNameLst>
                                      </p:cBhvr>
                                      <p:to>
                                        <p:strVal val="visible"/>
                                      </p:to>
                                    </p:set>
                                    <p:animEffect transition="in" filter="dissolve">
                                      <p:cBhvr>
                                        <p:cTn id="20" dur="500"/>
                                        <p:tgtEl>
                                          <p:spTgt spid="19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fill="hold" grpId="1" nodeType="clickEffect">
                                  <p:stCondLst>
                                    <p:cond delay="0"/>
                                  </p:stCondLst>
                                  <p:iterate>
                                    <p:tmAbs val="0"/>
                                  </p:iterate>
                                  <p:childTnLst>
                                    <p:set>
                                      <p:cBhvr>
                                        <p:cTn id="24" fill="hold"/>
                                        <p:tgtEl>
                                          <p:spTgt spid="197">
                                            <p:txEl>
                                              <p:pRg st="3" end="3"/>
                                            </p:txEl>
                                          </p:spTgt>
                                        </p:tgtEl>
                                        <p:attrNameLst>
                                          <p:attrName>style.visibility</p:attrName>
                                        </p:attrNameLst>
                                      </p:cBhvr>
                                      <p:to>
                                        <p:strVal val="visible"/>
                                      </p:to>
                                    </p:set>
                                    <p:animEffect transition="in" filter="dissolve">
                                      <p:cBhvr>
                                        <p:cTn id="25" dur="500"/>
                                        <p:tgtEl>
                                          <p:spTgt spid="197">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fill="hold" grpId="1" nodeType="clickEffect">
                                  <p:stCondLst>
                                    <p:cond delay="0"/>
                                  </p:stCondLst>
                                  <p:iterate>
                                    <p:tmAbs val="0"/>
                                  </p:iterate>
                                  <p:childTnLst>
                                    <p:set>
                                      <p:cBhvr>
                                        <p:cTn id="29" fill="hold"/>
                                        <p:tgtEl>
                                          <p:spTgt spid="197">
                                            <p:txEl>
                                              <p:pRg st="4" end="4"/>
                                            </p:txEl>
                                          </p:spTgt>
                                        </p:tgtEl>
                                        <p:attrNameLst>
                                          <p:attrName>style.visibility</p:attrName>
                                        </p:attrNameLst>
                                      </p:cBhvr>
                                      <p:to>
                                        <p:strVal val="visible"/>
                                      </p:to>
                                    </p:set>
                                    <p:animEffect transition="in" filter="dissolve">
                                      <p:cBhvr>
                                        <p:cTn id="30" dur="500"/>
                                        <p:tgtEl>
                                          <p:spTgt spid="19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1" build="p" animBg="1" advAuto="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Shape 199"/>
          <p:cNvSpPr>
            <a:spLocks noGrp="1"/>
          </p:cNvSpPr>
          <p:nvPr>
            <p:ph type="body" sz="half" idx="1"/>
          </p:nvPr>
        </p:nvSpPr>
        <p:spPr>
          <a:xfrm>
            <a:off x="323527" y="2204864"/>
            <a:ext cx="7056785" cy="3240360"/>
          </a:xfrm>
          <a:prstGeom prst="rect">
            <a:avLst/>
          </a:prstGeom>
        </p:spPr>
        <p:txBody>
          <a:bodyPr>
            <a:normAutofit/>
          </a:bodyPr>
          <a:lstStyle/>
          <a:p>
            <a:pPr marL="428625" indent="-428625">
              <a:spcBef>
                <a:spcPts val="900"/>
              </a:spcBef>
              <a:buClr>
                <a:srgbClr val="004782"/>
              </a:buClr>
            </a:pPr>
            <a:r>
              <a:rPr sz="4000">
                <a:solidFill>
                  <a:srgbClr val="004782"/>
                </a:solidFill>
                <a:latin typeface="Candara"/>
                <a:ea typeface="Candara"/>
                <a:cs typeface="Candara"/>
                <a:sym typeface="Candara"/>
              </a:rPr>
              <a:t>“Cada uno de como propuso en su corazón: no con tristeza, ni por necesidad, porque Dios ama al dador alegre”. </a:t>
            </a:r>
            <a:r>
              <a:rPr sz="3600" i="1">
                <a:solidFill>
                  <a:srgbClr val="004782"/>
                </a:solidFill>
                <a:latin typeface="Candara"/>
                <a:ea typeface="Candara"/>
                <a:cs typeface="Candara"/>
                <a:sym typeface="Candara"/>
              </a:rPr>
              <a:t>2Corintios 9:,7.</a:t>
            </a:r>
          </a:p>
        </p:txBody>
      </p:sp>
      <p:pic>
        <p:nvPicPr>
          <p:cNvPr id="200" name="image3.png" descr="Bi.png"/>
          <p:cNvPicPr>
            <a:picLocks noChangeAspect="1"/>
          </p:cNvPicPr>
          <p:nvPr/>
        </p:nvPicPr>
        <p:blipFill>
          <a:blip r:embed="rId2">
            <a:extLst/>
          </a:blip>
          <a:stretch>
            <a:fillRect/>
          </a:stretch>
        </p:blipFill>
        <p:spPr>
          <a:xfrm>
            <a:off x="-1" y="4959954"/>
            <a:ext cx="2555777" cy="1898046"/>
          </a:xfrm>
          <a:prstGeom prst="rect">
            <a:avLst/>
          </a:prstGeom>
          <a:ln w="12700">
            <a:miter lim="400000"/>
          </a:ln>
        </p:spPr>
      </p:pic>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Shape 202"/>
          <p:cNvSpPr>
            <a:spLocks noGrp="1"/>
          </p:cNvSpPr>
          <p:nvPr>
            <p:ph type="body" idx="1"/>
          </p:nvPr>
        </p:nvSpPr>
        <p:spPr>
          <a:xfrm>
            <a:off x="251519" y="1628800"/>
            <a:ext cx="7344817" cy="4248472"/>
          </a:xfrm>
          <a:prstGeom prst="rect">
            <a:avLst/>
          </a:prstGeom>
        </p:spPr>
        <p:txBody>
          <a:bodyPr>
            <a:normAutofit/>
          </a:bodyPr>
          <a:lstStyle/>
          <a:p>
            <a:pPr marL="424338" indent="-424338" defTabSz="905255">
              <a:spcBef>
                <a:spcPts val="900"/>
              </a:spcBef>
              <a:buClr>
                <a:srgbClr val="004782"/>
              </a:buClr>
              <a:defRPr sz="3168"/>
            </a:pPr>
            <a:r>
              <a:rPr sz="3959" i="1">
                <a:solidFill>
                  <a:srgbClr val="004782"/>
                </a:solidFill>
                <a:latin typeface="Candara"/>
                <a:ea typeface="Candara"/>
                <a:cs typeface="Candara"/>
                <a:sym typeface="Candara"/>
              </a:rPr>
              <a:t>“</a:t>
            </a:r>
            <a:r>
              <a:rPr sz="3959" i="1" u="sng">
                <a:solidFill>
                  <a:srgbClr val="004782"/>
                </a:solidFill>
                <a:latin typeface="Candara"/>
                <a:ea typeface="Candara"/>
                <a:cs typeface="Candara"/>
                <a:sym typeface="Candara"/>
              </a:rPr>
              <a:t>Sería mucho mejor no dar nada que dar de mala gana</a:t>
            </a:r>
            <a:r>
              <a:rPr sz="3959" i="1">
                <a:solidFill>
                  <a:srgbClr val="004782"/>
                </a:solidFill>
                <a:latin typeface="Candara"/>
                <a:ea typeface="Candara"/>
                <a:cs typeface="Candara"/>
                <a:sym typeface="Candara"/>
              </a:rPr>
              <a:t>, porque cuando compartimos nuestros recursos sin la intención de dar voluntariamente, nos burlamos de Dios. </a:t>
            </a:r>
          </a:p>
        </p:txBody>
      </p:sp>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Shape 204"/>
          <p:cNvSpPr>
            <a:spLocks noGrp="1"/>
          </p:cNvSpPr>
          <p:nvPr>
            <p:ph type="body" idx="1"/>
          </p:nvPr>
        </p:nvSpPr>
        <p:spPr>
          <a:xfrm>
            <a:off x="251519" y="1556792"/>
            <a:ext cx="7488833" cy="4248472"/>
          </a:xfrm>
          <a:prstGeom prst="rect">
            <a:avLst/>
          </a:prstGeom>
        </p:spPr>
        <p:txBody>
          <a:bodyPr>
            <a:normAutofit/>
          </a:bodyPr>
          <a:lstStyle/>
          <a:p>
            <a:pPr marL="424368" indent="-424368" defTabSz="886968">
              <a:spcBef>
                <a:spcPts val="800"/>
              </a:spcBef>
              <a:buClr>
                <a:srgbClr val="004782"/>
              </a:buClr>
              <a:defRPr sz="2813"/>
            </a:pPr>
            <a:r>
              <a:rPr sz="3589" i="1">
                <a:solidFill>
                  <a:srgbClr val="004782"/>
                </a:solidFill>
                <a:latin typeface="Candara"/>
                <a:ea typeface="Candara"/>
                <a:cs typeface="Candara"/>
                <a:sym typeface="Candara"/>
              </a:rPr>
              <a:t>Todas nuestras ofrendas debemos presentarlas con gozo, porque proceden de los fondos que el Señor ha considerado conveniente colocar en nuestras manos con el propósito de llevar adelante su obra en el mundo”. </a:t>
            </a:r>
            <a:r>
              <a:rPr sz="3201" i="1">
                <a:solidFill>
                  <a:srgbClr val="004782"/>
                </a:solidFill>
                <a:latin typeface="Candara"/>
                <a:ea typeface="Candara"/>
                <a:cs typeface="Candara"/>
                <a:sym typeface="Candara"/>
              </a:rPr>
              <a:t>CMC.pág.210</a:t>
            </a:r>
            <a:r>
              <a:rPr sz="3201" i="1">
                <a:solidFill>
                  <a:srgbClr val="004782"/>
                </a:solidFill>
              </a:rPr>
              <a:t>.</a:t>
            </a:r>
          </a:p>
        </p:txBody>
      </p:sp>
      <p:pic>
        <p:nvPicPr>
          <p:cNvPr id="205" name="image4.png" descr="pluma4.png"/>
          <p:cNvPicPr>
            <a:picLocks noChangeAspect="1"/>
          </p:cNvPicPr>
          <p:nvPr/>
        </p:nvPicPr>
        <p:blipFill>
          <a:blip r:embed="rId2">
            <a:extLst/>
          </a:blip>
          <a:srcRect l="19653"/>
          <a:stretch>
            <a:fillRect/>
          </a:stretch>
        </p:blipFill>
        <p:spPr>
          <a:xfrm>
            <a:off x="7808032" y="0"/>
            <a:ext cx="1335968" cy="2204863"/>
          </a:xfrm>
          <a:prstGeom prst="rect">
            <a:avLst/>
          </a:prstGeom>
          <a:ln w="12700">
            <a:miter lim="400000"/>
          </a:ln>
        </p:spPr>
      </p:pic>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205"/>
                                        </p:tgtEl>
                                        <p:attrNameLst>
                                          <p:attrName>style.visibility</p:attrName>
                                        </p:attrNameLst>
                                      </p:cBhvr>
                                      <p:to>
                                        <p:strVal val="visible"/>
                                      </p:to>
                                    </p:set>
                                    <p:animEffect transition="in" filter="dissolve">
                                      <p:cBhvr>
                                        <p:cTn id="7" dur="500"/>
                                        <p:tgtEl>
                                          <p:spTgt spid="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 grpId="1" animBg="1" advAuto="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p:cNvSpPr>
          <p:nvPr>
            <p:ph type="body" idx="1"/>
          </p:nvPr>
        </p:nvSpPr>
        <p:spPr>
          <a:xfrm>
            <a:off x="395535" y="1484784"/>
            <a:ext cx="7139138" cy="4320480"/>
          </a:xfrm>
          <a:prstGeom prst="rect">
            <a:avLst/>
          </a:prstGeom>
        </p:spPr>
        <p:txBody>
          <a:bodyPr>
            <a:normAutofit/>
          </a:bodyPr>
          <a:lstStyle>
            <a:lvl1pPr marL="428625" indent="-428625">
              <a:spcBef>
                <a:spcPts val="900"/>
              </a:spcBef>
              <a:buClr>
                <a:srgbClr val="004782"/>
              </a:buClr>
              <a:defRPr sz="4000" i="1">
                <a:solidFill>
                  <a:srgbClr val="004782"/>
                </a:solidFill>
                <a:latin typeface="Candara"/>
                <a:ea typeface="Candara"/>
                <a:cs typeface="Candara"/>
                <a:sym typeface="Candara"/>
              </a:defRPr>
            </a:lvl1pPr>
          </a:lstStyle>
          <a:p>
            <a:pPr>
              <a:defRPr sz="3200" i="0">
                <a:solidFill>
                  <a:srgbClr val="000000"/>
                </a:solidFill>
                <a:latin typeface="Calibri"/>
                <a:ea typeface="Calibri"/>
                <a:cs typeface="Calibri"/>
                <a:sym typeface="Calibri"/>
              </a:defRPr>
            </a:pPr>
            <a:r>
              <a:rPr sz="4000" i="1">
                <a:solidFill>
                  <a:srgbClr val="004782"/>
                </a:solidFill>
                <a:latin typeface="Candara"/>
                <a:ea typeface="Candara"/>
                <a:cs typeface="Candara"/>
                <a:sym typeface="Candara"/>
              </a:rPr>
              <a:t>“Me fue mostrado que el ángel registrador anota fielmente, toda ofrenda dedicada a Dios y puesta en la tesorería, y también el resultado final de los recursos así consagrados. </a:t>
            </a:r>
          </a:p>
        </p:txBody>
      </p:sp>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Shape 209"/>
          <p:cNvSpPr>
            <a:spLocks noGrp="1"/>
          </p:cNvSpPr>
          <p:nvPr>
            <p:ph type="body" idx="1"/>
          </p:nvPr>
        </p:nvSpPr>
        <p:spPr>
          <a:xfrm>
            <a:off x="323527" y="1700808"/>
            <a:ext cx="7211146" cy="4104456"/>
          </a:xfrm>
          <a:prstGeom prst="rect">
            <a:avLst/>
          </a:prstGeom>
        </p:spPr>
        <p:txBody>
          <a:bodyPr>
            <a:normAutofit/>
          </a:bodyPr>
          <a:lstStyle/>
          <a:p>
            <a:pPr marL="466772" indent="-466772" defTabSz="905255">
              <a:lnSpc>
                <a:spcPct val="90000"/>
              </a:lnSpc>
              <a:spcBef>
                <a:spcPts val="1000"/>
              </a:spcBef>
              <a:buClr>
                <a:srgbClr val="004782"/>
              </a:buClr>
              <a:defRPr sz="3168"/>
            </a:pPr>
            <a:r>
              <a:rPr sz="4356" i="1">
                <a:solidFill>
                  <a:srgbClr val="004782"/>
                </a:solidFill>
                <a:latin typeface="Candara"/>
                <a:ea typeface="Candara"/>
                <a:cs typeface="Candara"/>
                <a:sym typeface="Candara"/>
              </a:rPr>
              <a:t>El ojo de Dios reconoce todo  centavo dedicado a su causa y la buena o mala disposición del dador. El motivo que impulsa a dar es también anotado”. </a:t>
            </a:r>
            <a:r>
              <a:rPr sz="3564">
                <a:solidFill>
                  <a:srgbClr val="004782"/>
                </a:solidFill>
                <a:latin typeface="Candara"/>
                <a:ea typeface="Candara"/>
                <a:cs typeface="Candara"/>
                <a:sym typeface="Candara"/>
              </a:rPr>
              <a:t>HC, página 333.</a:t>
            </a:r>
          </a:p>
        </p:txBody>
      </p:sp>
      <p:pic>
        <p:nvPicPr>
          <p:cNvPr id="210" name="image4.png" descr="pluma4.png"/>
          <p:cNvPicPr>
            <a:picLocks noChangeAspect="1"/>
          </p:cNvPicPr>
          <p:nvPr/>
        </p:nvPicPr>
        <p:blipFill>
          <a:blip r:embed="rId2">
            <a:extLst/>
          </a:blip>
          <a:srcRect l="19653"/>
          <a:stretch>
            <a:fillRect/>
          </a:stretch>
        </p:blipFill>
        <p:spPr>
          <a:xfrm>
            <a:off x="7808032" y="0"/>
            <a:ext cx="1335968" cy="2204863"/>
          </a:xfrm>
          <a:prstGeom prst="rect">
            <a:avLst/>
          </a:prstGeom>
          <a:ln w="12700">
            <a:miter lim="400000"/>
          </a:ln>
        </p:spPr>
      </p:pic>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210"/>
                                        </p:tgtEl>
                                        <p:attrNameLst>
                                          <p:attrName>style.visibility</p:attrName>
                                        </p:attrNameLst>
                                      </p:cBhvr>
                                      <p:to>
                                        <p:strVal val="visible"/>
                                      </p:to>
                                    </p:set>
                                    <p:animEffect transition="in" filter="dissolve">
                                      <p:cBhvr>
                                        <p:cTn id="7" dur="500"/>
                                        <p:tgtEl>
                                          <p:spTgt spid="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1"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Shape 117"/>
          <p:cNvSpPr>
            <a:spLocks noGrp="1"/>
          </p:cNvSpPr>
          <p:nvPr>
            <p:ph type="title"/>
          </p:nvPr>
        </p:nvSpPr>
        <p:spPr>
          <a:xfrm>
            <a:off x="179511" y="2220559"/>
            <a:ext cx="6952333" cy="2288561"/>
          </a:xfrm>
          <a:prstGeom prst="rect">
            <a:avLst/>
          </a:prstGeom>
        </p:spPr>
        <p:txBody>
          <a:bodyPr>
            <a:normAutofit fontScale="90000"/>
          </a:bodyPr>
          <a:lstStyle>
            <a:lvl1pPr marL="1261872" indent="-1261872" defTabSz="841247">
              <a:defRPr sz="7360" b="1">
                <a:solidFill>
                  <a:srgbClr val="660033"/>
                </a:solidFill>
                <a:effectLst>
                  <a:outerShdw blurRad="46736" dist="35880" dir="5460000" rotWithShape="0">
                    <a:srgbClr val="000000">
                      <a:alpha val="38000"/>
                    </a:srgbClr>
                  </a:outerShdw>
                </a:effectLst>
                <a:latin typeface="Candara"/>
                <a:ea typeface="Candara"/>
                <a:cs typeface="Candara"/>
                <a:sym typeface="Candara"/>
              </a:defRPr>
            </a:lvl1pPr>
          </a:lstStyle>
          <a:p>
            <a:pPr>
              <a:defRPr sz="4048" b="0">
                <a:solidFill>
                  <a:srgbClr val="000000"/>
                </a:solidFill>
                <a:effectLst/>
                <a:latin typeface="Calibri"/>
                <a:ea typeface="Calibri"/>
                <a:cs typeface="Calibri"/>
                <a:sym typeface="Calibri"/>
              </a:defRPr>
            </a:pPr>
            <a:r>
              <a:rPr sz="7360" b="1">
                <a:solidFill>
                  <a:srgbClr val="660033"/>
                </a:solidFill>
                <a:effectLst>
                  <a:outerShdw blurRad="46736" dist="35880" dir="5460000" rotWithShape="0">
                    <a:srgbClr val="000000">
                      <a:alpha val="38000"/>
                    </a:srgbClr>
                  </a:outerShdw>
                </a:effectLst>
                <a:latin typeface="Candara"/>
                <a:ea typeface="Candara"/>
                <a:cs typeface="Candara"/>
                <a:sym typeface="Candara"/>
              </a:rPr>
              <a:t>I-  La ofrenda         en la Biblia.</a:t>
            </a:r>
          </a:p>
        </p:txBody>
      </p:sp>
    </p:spTree>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Shape 212"/>
          <p:cNvSpPr>
            <a:spLocks noGrp="1"/>
          </p:cNvSpPr>
          <p:nvPr>
            <p:ph type="title"/>
          </p:nvPr>
        </p:nvSpPr>
        <p:spPr>
          <a:xfrm>
            <a:off x="403071" y="1124744"/>
            <a:ext cx="6689209" cy="1143000"/>
          </a:xfrm>
          <a:prstGeom prst="rect">
            <a:avLst/>
          </a:prstGeom>
        </p:spPr>
        <p:txBody>
          <a:bodyPr>
            <a:normAutofit/>
          </a:bodyPr>
          <a:lstStyle>
            <a:lvl1pPr marL="577474" indent="-577474" algn="l" defTabSz="868680">
              <a:buClr>
                <a:srgbClr val="C00000"/>
              </a:buClr>
              <a:buSzPct val="100000"/>
              <a:buFont typeface="Trebuchet MS"/>
              <a:buAutoNum type="arabicPeriod" startAt="5"/>
              <a:defRPr sz="3420" b="1">
                <a:solidFill>
                  <a:srgbClr val="C00000"/>
                </a:solidFill>
                <a:latin typeface="Candara"/>
                <a:ea typeface="Candara"/>
                <a:cs typeface="Candara"/>
                <a:sym typeface="Candara"/>
              </a:defRPr>
            </a:lvl1pPr>
          </a:lstStyle>
          <a:p>
            <a:pPr>
              <a:defRPr sz="4180" b="0">
                <a:solidFill>
                  <a:srgbClr val="000000"/>
                </a:solidFill>
                <a:latin typeface="Calibri"/>
                <a:ea typeface="Calibri"/>
                <a:cs typeface="Calibri"/>
                <a:sym typeface="Calibri"/>
              </a:defRPr>
            </a:pPr>
            <a:r>
              <a:rPr sz="3420" b="1">
                <a:solidFill>
                  <a:srgbClr val="C00000"/>
                </a:solidFill>
                <a:latin typeface="Candara"/>
                <a:ea typeface="Candara"/>
                <a:cs typeface="Candara"/>
                <a:sym typeface="Candara"/>
              </a:rPr>
              <a:t>La ofrenda debe darse como parte de la adoración a Dios.</a:t>
            </a:r>
          </a:p>
        </p:txBody>
      </p:sp>
      <p:sp>
        <p:nvSpPr>
          <p:cNvPr id="213" name="Shape 213"/>
          <p:cNvSpPr>
            <a:spLocks noGrp="1"/>
          </p:cNvSpPr>
          <p:nvPr>
            <p:ph type="body" sz="half" idx="1"/>
          </p:nvPr>
        </p:nvSpPr>
        <p:spPr>
          <a:xfrm>
            <a:off x="395535" y="2420888"/>
            <a:ext cx="6624737" cy="3744416"/>
          </a:xfrm>
          <a:prstGeom prst="rect">
            <a:avLst/>
          </a:prstGeom>
        </p:spPr>
        <p:txBody>
          <a:bodyPr>
            <a:normAutofit/>
          </a:bodyPr>
          <a:lstStyle/>
          <a:p>
            <a:pPr marL="325754" indent="-325754" defTabSz="868680">
              <a:buClr>
                <a:srgbClr val="004782"/>
              </a:buClr>
              <a:defRPr sz="3040"/>
            </a:pPr>
            <a:r>
              <a:rPr>
                <a:solidFill>
                  <a:srgbClr val="004782"/>
                </a:solidFill>
                <a:latin typeface="Candara"/>
                <a:ea typeface="Candara"/>
                <a:cs typeface="Candara"/>
                <a:sym typeface="Candara"/>
              </a:rPr>
              <a:t>El ofrendar, es un acto de adoración y como tal se le debe brindar toda la reverencia que todo acto de adoración a Dios requiere.</a:t>
            </a:r>
          </a:p>
          <a:p>
            <a:pPr marL="325754" indent="-325754" defTabSz="868680">
              <a:buClr>
                <a:srgbClr val="004782"/>
              </a:buClr>
              <a:defRPr sz="3040"/>
            </a:pPr>
            <a:r>
              <a:rPr>
                <a:solidFill>
                  <a:srgbClr val="004782"/>
                </a:solidFill>
                <a:latin typeface="Candara"/>
                <a:ea typeface="Candara"/>
                <a:cs typeface="Candara"/>
                <a:sym typeface="Candara"/>
              </a:rPr>
              <a:t>El momento de recoger los diezmos y las ofrendas debe ser un momento solemne.</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13">
                                            <p:bg/>
                                          </p:spTgt>
                                        </p:tgtEl>
                                        <p:attrNameLst>
                                          <p:attrName>style.visibility</p:attrName>
                                        </p:attrNameLst>
                                      </p:cBhvr>
                                      <p:to>
                                        <p:strVal val="visible"/>
                                      </p:to>
                                    </p:set>
                                    <p:animEffect transition="in" filter="dissolve">
                                      <p:cBhvr>
                                        <p:cTn id="7" dur="500"/>
                                        <p:tgtEl>
                                          <p:spTgt spid="213">
                                            <p:bg/>
                                          </p:spTgt>
                                        </p:tgtEl>
                                      </p:cBhvr>
                                    </p:animEffect>
                                  </p:childTnLst>
                                </p:cTn>
                              </p:par>
                              <p:par>
                                <p:cTn id="8" presetID="9" presetClass="entr" presetSubtype="0" fill="hold" grpId="1" nodeType="withEffect">
                                  <p:stCondLst>
                                    <p:cond delay="0"/>
                                  </p:stCondLst>
                                  <p:iterate>
                                    <p:tmAbs val="0"/>
                                  </p:iterate>
                                  <p:childTnLst>
                                    <p:set>
                                      <p:cBhvr>
                                        <p:cTn id="9" fill="hold"/>
                                        <p:tgtEl>
                                          <p:spTgt spid="213">
                                            <p:txEl>
                                              <p:pRg st="0" end="0"/>
                                            </p:txEl>
                                          </p:spTgt>
                                        </p:tgtEl>
                                        <p:attrNameLst>
                                          <p:attrName>style.visibility</p:attrName>
                                        </p:attrNameLst>
                                      </p:cBhvr>
                                      <p:to>
                                        <p:strVal val="visible"/>
                                      </p:to>
                                    </p:set>
                                    <p:animEffect transition="in" filter="dissolve">
                                      <p:cBhvr>
                                        <p:cTn id="10" dur="500"/>
                                        <p:tgtEl>
                                          <p:spTgt spid="21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213">
                                            <p:txEl>
                                              <p:pRg st="1" end="1"/>
                                            </p:txEl>
                                          </p:spTgt>
                                        </p:tgtEl>
                                        <p:attrNameLst>
                                          <p:attrName>style.visibility</p:attrName>
                                        </p:attrNameLst>
                                      </p:cBhvr>
                                      <p:to>
                                        <p:strVal val="visible"/>
                                      </p:to>
                                    </p:set>
                                    <p:animEffect transition="in" filter="dissolve">
                                      <p:cBhvr>
                                        <p:cTn id="15" dur="500"/>
                                        <p:tgtEl>
                                          <p:spTgt spid="2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 grpId="1" build="p" animBg="1" advAuto="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Shape 215"/>
          <p:cNvSpPr>
            <a:spLocks noGrp="1"/>
          </p:cNvSpPr>
          <p:nvPr>
            <p:ph type="body" idx="1"/>
          </p:nvPr>
        </p:nvSpPr>
        <p:spPr>
          <a:xfrm>
            <a:off x="395535" y="1124744"/>
            <a:ext cx="6768753" cy="5256584"/>
          </a:xfrm>
          <a:prstGeom prst="rect">
            <a:avLst/>
          </a:prstGeom>
        </p:spPr>
        <p:txBody>
          <a:bodyPr>
            <a:normAutofit/>
          </a:bodyPr>
          <a:lstStyle/>
          <a:p>
            <a:pPr marL="336042" indent="-336042" defTabSz="896111">
              <a:buClr>
                <a:srgbClr val="004782"/>
              </a:buClr>
              <a:defRPr sz="3136"/>
            </a:pPr>
            <a:r>
              <a:rPr>
                <a:solidFill>
                  <a:srgbClr val="004782"/>
                </a:solidFill>
                <a:latin typeface="Candara"/>
                <a:ea typeface="Candara"/>
                <a:cs typeface="Candara"/>
                <a:sym typeface="Candara"/>
              </a:rPr>
              <a:t>Debe estar revestido de humildad y contrición ya que es el momento en que el hombre responde a las muchas bendiciones de un Padre bondadoso que lo ha dado todo por el ser humano.</a:t>
            </a:r>
          </a:p>
          <a:p>
            <a:pPr marL="336042" indent="-336042" defTabSz="896111">
              <a:buClr>
                <a:srgbClr val="004782"/>
              </a:buClr>
              <a:defRPr sz="3136"/>
            </a:pPr>
            <a:r>
              <a:rPr>
                <a:solidFill>
                  <a:srgbClr val="004782"/>
                </a:solidFill>
                <a:latin typeface="Candara"/>
                <a:ea typeface="Candara"/>
                <a:cs typeface="Candara"/>
                <a:sym typeface="Candara"/>
              </a:rPr>
              <a:t>Como es parte de la adoración, por eso no debe ser algo que dejemos para última hora o de acuerdo a las circunstancias del momento</a:t>
            </a:r>
            <a:r>
              <a:rPr>
                <a:solidFill>
                  <a:srgbClr val="004782"/>
                </a:solidFill>
              </a:rPr>
              <a:t>.</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15">
                                            <p:bg/>
                                          </p:spTgt>
                                        </p:tgtEl>
                                        <p:attrNameLst>
                                          <p:attrName>style.visibility</p:attrName>
                                        </p:attrNameLst>
                                      </p:cBhvr>
                                      <p:to>
                                        <p:strVal val="visible"/>
                                      </p:to>
                                    </p:set>
                                    <p:animEffect transition="in" filter="dissolve">
                                      <p:cBhvr>
                                        <p:cTn id="7" dur="500"/>
                                        <p:tgtEl>
                                          <p:spTgt spid="215">
                                            <p:bg/>
                                          </p:spTgt>
                                        </p:tgtEl>
                                      </p:cBhvr>
                                    </p:animEffect>
                                  </p:childTnLst>
                                </p:cTn>
                              </p:par>
                              <p:par>
                                <p:cTn id="8" presetID="9" presetClass="entr" presetSubtype="0" fill="hold" grpId="1" nodeType="withEffect">
                                  <p:stCondLst>
                                    <p:cond delay="0"/>
                                  </p:stCondLst>
                                  <p:iterate>
                                    <p:tmAbs val="0"/>
                                  </p:iterate>
                                  <p:childTnLst>
                                    <p:set>
                                      <p:cBhvr>
                                        <p:cTn id="9" fill="hold"/>
                                        <p:tgtEl>
                                          <p:spTgt spid="215">
                                            <p:txEl>
                                              <p:pRg st="0" end="0"/>
                                            </p:txEl>
                                          </p:spTgt>
                                        </p:tgtEl>
                                        <p:attrNameLst>
                                          <p:attrName>style.visibility</p:attrName>
                                        </p:attrNameLst>
                                      </p:cBhvr>
                                      <p:to>
                                        <p:strVal val="visible"/>
                                      </p:to>
                                    </p:set>
                                    <p:animEffect transition="in" filter="dissolve">
                                      <p:cBhvr>
                                        <p:cTn id="10" dur="500"/>
                                        <p:tgtEl>
                                          <p:spTgt spid="21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215">
                                            <p:txEl>
                                              <p:pRg st="1" end="1"/>
                                            </p:txEl>
                                          </p:spTgt>
                                        </p:tgtEl>
                                        <p:attrNameLst>
                                          <p:attrName>style.visibility</p:attrName>
                                        </p:attrNameLst>
                                      </p:cBhvr>
                                      <p:to>
                                        <p:strVal val="visible"/>
                                      </p:to>
                                    </p:set>
                                    <p:animEffect transition="in" filter="dissolve">
                                      <p:cBhvr>
                                        <p:cTn id="15" dur="500"/>
                                        <p:tgtEl>
                                          <p:spTgt spid="2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 grpId="1" build="p" animBg="1" advAuto="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Shape 217"/>
          <p:cNvSpPr>
            <a:spLocks noGrp="1"/>
          </p:cNvSpPr>
          <p:nvPr>
            <p:ph type="body" idx="1"/>
          </p:nvPr>
        </p:nvSpPr>
        <p:spPr>
          <a:xfrm>
            <a:off x="611559" y="1988840"/>
            <a:ext cx="7211146" cy="3888432"/>
          </a:xfrm>
          <a:prstGeom prst="rect">
            <a:avLst/>
          </a:prstGeom>
        </p:spPr>
        <p:txBody>
          <a:bodyPr>
            <a:normAutofit/>
          </a:bodyPr>
          <a:lstStyle/>
          <a:p>
            <a:pPr>
              <a:buClr>
                <a:srgbClr val="004782"/>
              </a:buClr>
            </a:pPr>
            <a:r>
              <a:rPr>
                <a:solidFill>
                  <a:srgbClr val="004782"/>
                </a:solidFill>
                <a:latin typeface="Candara"/>
                <a:ea typeface="Candara"/>
                <a:cs typeface="Candara"/>
                <a:sym typeface="Candara"/>
              </a:rPr>
              <a:t>Desde que salimos de casa debemos saber qué ofrendas le llevamos a nuestro Señor.</a:t>
            </a:r>
          </a:p>
          <a:p>
            <a:pPr>
              <a:buClr>
                <a:srgbClr val="004782"/>
              </a:buClr>
            </a:pPr>
            <a:r>
              <a:rPr>
                <a:solidFill>
                  <a:srgbClr val="004782"/>
                </a:solidFill>
                <a:latin typeface="Candara"/>
                <a:ea typeface="Candara"/>
                <a:cs typeface="Candara"/>
                <a:sym typeface="Candara"/>
              </a:rPr>
              <a:t>Debemos ser conscientes que un acto de adoración no se debe dejar a las circunstancias, ni debe ser descuidado u olvidado.</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17">
                                            <p:bg/>
                                          </p:spTgt>
                                        </p:tgtEl>
                                        <p:attrNameLst>
                                          <p:attrName>style.visibility</p:attrName>
                                        </p:attrNameLst>
                                      </p:cBhvr>
                                      <p:to>
                                        <p:strVal val="visible"/>
                                      </p:to>
                                    </p:set>
                                    <p:animEffect transition="in" filter="dissolve">
                                      <p:cBhvr>
                                        <p:cTn id="7" dur="500"/>
                                        <p:tgtEl>
                                          <p:spTgt spid="217">
                                            <p:bg/>
                                          </p:spTgt>
                                        </p:tgtEl>
                                      </p:cBhvr>
                                    </p:animEffect>
                                  </p:childTnLst>
                                </p:cTn>
                              </p:par>
                              <p:par>
                                <p:cTn id="8" presetID="9" presetClass="entr" presetSubtype="0" fill="hold" grpId="1" nodeType="withEffect">
                                  <p:stCondLst>
                                    <p:cond delay="0"/>
                                  </p:stCondLst>
                                  <p:iterate>
                                    <p:tmAbs val="0"/>
                                  </p:iterate>
                                  <p:childTnLst>
                                    <p:set>
                                      <p:cBhvr>
                                        <p:cTn id="9" fill="hold"/>
                                        <p:tgtEl>
                                          <p:spTgt spid="217">
                                            <p:txEl>
                                              <p:pRg st="0" end="0"/>
                                            </p:txEl>
                                          </p:spTgt>
                                        </p:tgtEl>
                                        <p:attrNameLst>
                                          <p:attrName>style.visibility</p:attrName>
                                        </p:attrNameLst>
                                      </p:cBhvr>
                                      <p:to>
                                        <p:strVal val="visible"/>
                                      </p:to>
                                    </p:set>
                                    <p:animEffect transition="in" filter="dissolve">
                                      <p:cBhvr>
                                        <p:cTn id="10" dur="500"/>
                                        <p:tgtEl>
                                          <p:spTgt spid="21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217">
                                            <p:txEl>
                                              <p:pRg st="1" end="1"/>
                                            </p:txEl>
                                          </p:spTgt>
                                        </p:tgtEl>
                                        <p:attrNameLst>
                                          <p:attrName>style.visibility</p:attrName>
                                        </p:attrNameLst>
                                      </p:cBhvr>
                                      <p:to>
                                        <p:strVal val="visible"/>
                                      </p:to>
                                    </p:set>
                                    <p:animEffect transition="in" filter="dissolve">
                                      <p:cBhvr>
                                        <p:cTn id="15" dur="500"/>
                                        <p:tgtEl>
                                          <p:spTgt spid="2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 grpId="1" build="p" animBg="1" advAuto="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9" name="image3.png" descr="Bi.png"/>
          <p:cNvPicPr>
            <a:picLocks noChangeAspect="1"/>
          </p:cNvPicPr>
          <p:nvPr/>
        </p:nvPicPr>
        <p:blipFill>
          <a:blip r:embed="rId2">
            <a:extLst/>
          </a:blip>
          <a:stretch>
            <a:fillRect/>
          </a:stretch>
        </p:blipFill>
        <p:spPr>
          <a:xfrm>
            <a:off x="-1" y="4959954"/>
            <a:ext cx="2555777" cy="1898046"/>
          </a:xfrm>
          <a:prstGeom prst="rect">
            <a:avLst/>
          </a:prstGeom>
          <a:ln w="12700">
            <a:miter lim="400000"/>
          </a:ln>
        </p:spPr>
      </p:pic>
      <p:sp>
        <p:nvSpPr>
          <p:cNvPr id="220" name="Shape 220"/>
          <p:cNvSpPr>
            <a:spLocks noGrp="1"/>
          </p:cNvSpPr>
          <p:nvPr>
            <p:ph type="body" idx="1"/>
          </p:nvPr>
        </p:nvSpPr>
        <p:spPr>
          <a:xfrm>
            <a:off x="395535" y="1268760"/>
            <a:ext cx="6336705" cy="4464496"/>
          </a:xfrm>
          <a:prstGeom prst="rect">
            <a:avLst/>
          </a:prstGeom>
        </p:spPr>
        <p:txBody>
          <a:bodyPr>
            <a:normAutofit/>
          </a:bodyPr>
          <a:lstStyle/>
          <a:p>
            <a:pPr marL="374189" indent="-374189" defTabSz="886968">
              <a:spcBef>
                <a:spcPts val="800"/>
              </a:spcBef>
              <a:buClr>
                <a:srgbClr val="004782"/>
              </a:buClr>
              <a:defRPr sz="3104"/>
            </a:pPr>
            <a:r>
              <a:rPr sz="3492">
                <a:solidFill>
                  <a:srgbClr val="004782"/>
                </a:solidFill>
                <a:latin typeface="Candara"/>
                <a:ea typeface="Candara"/>
                <a:cs typeface="Candara"/>
                <a:sym typeface="Candara"/>
              </a:rPr>
              <a:t>“Si traes tu ofrenda al altar y allí te acuerdas que tu hermano tiene algo contra ti; deja allí tu ofrenda delante del altar y anda, reconcíliate primero con tu hermano, y entonces ven y presenta tu ofrenda”. </a:t>
            </a:r>
            <a:r>
              <a:rPr sz="1940" i="1">
                <a:solidFill>
                  <a:srgbClr val="004782"/>
                </a:solidFill>
                <a:latin typeface="Candara"/>
                <a:ea typeface="Candara"/>
                <a:cs typeface="Candara"/>
                <a:sym typeface="Candara"/>
              </a:rPr>
              <a:t>Mateo. 5:23-34.</a:t>
            </a:r>
          </a:p>
        </p:txBody>
      </p:sp>
    </p:spTree>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Shape 222"/>
          <p:cNvSpPr>
            <a:spLocks noGrp="1"/>
          </p:cNvSpPr>
          <p:nvPr>
            <p:ph type="body" idx="1"/>
          </p:nvPr>
        </p:nvSpPr>
        <p:spPr>
          <a:xfrm>
            <a:off x="323527" y="1052735"/>
            <a:ext cx="6840761" cy="4896545"/>
          </a:xfrm>
          <a:prstGeom prst="rect">
            <a:avLst/>
          </a:prstGeom>
        </p:spPr>
        <p:txBody>
          <a:bodyPr>
            <a:normAutofit/>
          </a:bodyPr>
          <a:lstStyle/>
          <a:p>
            <a:pPr marL="374189" indent="-374189" defTabSz="886968">
              <a:spcBef>
                <a:spcPts val="800"/>
              </a:spcBef>
              <a:buClr>
                <a:srgbClr val="C00000"/>
              </a:buClr>
              <a:defRPr sz="3104"/>
            </a:pPr>
            <a:r>
              <a:rPr sz="3492">
                <a:solidFill>
                  <a:srgbClr val="C00000"/>
                </a:solidFill>
                <a:latin typeface="Candara"/>
                <a:ea typeface="Candara"/>
                <a:cs typeface="Candara"/>
                <a:sym typeface="Candara"/>
              </a:rPr>
              <a:t>El diccionario Bíblico Adventista en la página 1023 dice:</a:t>
            </a:r>
          </a:p>
          <a:p>
            <a:pPr marL="374189" indent="-374189" defTabSz="886968">
              <a:spcBef>
                <a:spcPts val="800"/>
              </a:spcBef>
              <a:buClr>
                <a:srgbClr val="004782"/>
              </a:buClr>
              <a:defRPr sz="3104"/>
            </a:pPr>
            <a:r>
              <a:rPr sz="3492" i="1">
                <a:solidFill>
                  <a:srgbClr val="004782"/>
                </a:solidFill>
                <a:latin typeface="Candara"/>
                <a:ea typeface="Candara"/>
                <a:cs typeface="Candara"/>
                <a:sym typeface="Candara"/>
              </a:rPr>
              <a:t>“Sacrificios y Ofrendas: Productos de origen animal o vegetal que se presentaban al Señor como una expresión de </a:t>
            </a:r>
            <a:r>
              <a:rPr sz="3492" i="1" u="sng">
                <a:solidFill>
                  <a:srgbClr val="004782"/>
                </a:solidFill>
                <a:latin typeface="Candara"/>
                <a:ea typeface="Candara"/>
                <a:cs typeface="Candara"/>
                <a:sym typeface="Candara"/>
              </a:rPr>
              <a:t>adoración,</a:t>
            </a:r>
            <a:r>
              <a:rPr sz="3492" i="1">
                <a:solidFill>
                  <a:srgbClr val="004782"/>
                </a:solidFill>
                <a:latin typeface="Candara"/>
                <a:ea typeface="Candara"/>
                <a:cs typeface="Candara"/>
                <a:sym typeface="Candara"/>
              </a:rPr>
              <a:t> gratitud o dedicación, o para la expiación del pecado”.</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22"/>
                                        </p:tgtEl>
                                        <p:attrNameLst>
                                          <p:attrName>style.visibility</p:attrName>
                                        </p:attrNameLst>
                                      </p:cBhvr>
                                      <p:to>
                                        <p:strVal val="visible"/>
                                      </p:to>
                                    </p:set>
                                    <p:animEffect transition="in" filter="dissolve">
                                      <p:cBhvr>
                                        <p:cTn id="7" dur="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 grpId="1" animBg="1" advAuto="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Shape 224"/>
          <p:cNvSpPr>
            <a:spLocks noGrp="1"/>
          </p:cNvSpPr>
          <p:nvPr>
            <p:ph type="body" idx="1"/>
          </p:nvPr>
        </p:nvSpPr>
        <p:spPr>
          <a:xfrm>
            <a:off x="827584" y="1988840"/>
            <a:ext cx="6635080" cy="3816424"/>
          </a:xfrm>
          <a:prstGeom prst="rect">
            <a:avLst/>
          </a:prstGeom>
        </p:spPr>
        <p:txBody>
          <a:bodyPr>
            <a:normAutofit/>
          </a:bodyPr>
          <a:lstStyle>
            <a:lvl1pPr marL="514350" indent="-514350">
              <a:spcBef>
                <a:spcPts val="1100"/>
              </a:spcBef>
              <a:buClr>
                <a:srgbClr val="004782"/>
              </a:buClr>
              <a:defRPr sz="4800">
                <a:solidFill>
                  <a:srgbClr val="004782"/>
                </a:solidFill>
                <a:latin typeface="Candara"/>
                <a:ea typeface="Candara"/>
                <a:cs typeface="Candara"/>
                <a:sym typeface="Candara"/>
              </a:defRPr>
            </a:lvl1pPr>
          </a:lstStyle>
          <a:p>
            <a:pPr>
              <a:defRPr sz="3200">
                <a:solidFill>
                  <a:srgbClr val="000000"/>
                </a:solidFill>
                <a:latin typeface="Calibri"/>
                <a:ea typeface="Calibri"/>
                <a:cs typeface="Calibri"/>
                <a:sym typeface="Calibri"/>
              </a:defRPr>
            </a:pPr>
            <a:r>
              <a:rPr sz="4800">
                <a:solidFill>
                  <a:srgbClr val="004782"/>
                </a:solidFill>
                <a:latin typeface="Candara"/>
                <a:ea typeface="Candara"/>
                <a:cs typeface="Candara"/>
                <a:sym typeface="Candara"/>
              </a:rPr>
              <a:t>Cuando des tus ofrendas, no olvides que estás adorando a Dios y a él se le adora con lo mejor.</a:t>
            </a:r>
          </a:p>
        </p:txBody>
      </p:sp>
    </p:spTree>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Shape 226"/>
          <p:cNvSpPr>
            <a:spLocks noGrp="1"/>
          </p:cNvSpPr>
          <p:nvPr>
            <p:ph type="title"/>
          </p:nvPr>
        </p:nvSpPr>
        <p:spPr>
          <a:xfrm>
            <a:off x="1547663" y="2636912"/>
            <a:ext cx="5904658" cy="2016224"/>
          </a:xfrm>
          <a:prstGeom prst="rect">
            <a:avLst/>
          </a:prstGeom>
        </p:spPr>
        <p:txBody>
          <a:bodyPr>
            <a:normAutofit/>
          </a:bodyPr>
          <a:lstStyle>
            <a:lvl1pPr>
              <a:defRPr sz="6000" b="1">
                <a:solidFill>
                  <a:srgbClr val="660033"/>
                </a:solidFill>
                <a:effectLst>
                  <a:outerShdw blurRad="50800" dist="39000" dir="5460000" rotWithShape="0">
                    <a:srgbClr val="000000">
                      <a:alpha val="38000"/>
                    </a:srgbClr>
                  </a:outerShdw>
                </a:effectLst>
                <a:latin typeface="Candara"/>
                <a:ea typeface="Candara"/>
                <a:cs typeface="Candara"/>
                <a:sym typeface="Candara"/>
              </a:defRPr>
            </a:lvl1pPr>
          </a:lstStyle>
          <a:p>
            <a:pPr>
              <a:defRPr sz="4400" b="0">
                <a:solidFill>
                  <a:srgbClr val="000000"/>
                </a:solidFill>
                <a:effectLst/>
                <a:latin typeface="Calibri"/>
                <a:ea typeface="Calibri"/>
                <a:cs typeface="Calibri"/>
                <a:sym typeface="Calibri"/>
              </a:defRPr>
            </a:pPr>
            <a:r>
              <a:rPr sz="6000" b="1">
                <a:solidFill>
                  <a:srgbClr val="660033"/>
                </a:solidFill>
                <a:effectLst>
                  <a:outerShdw blurRad="50800" dist="39000" dir="5460000" rotWithShape="0">
                    <a:srgbClr val="000000">
                      <a:alpha val="38000"/>
                    </a:srgbClr>
                  </a:outerShdw>
                </a:effectLst>
                <a:latin typeface="Candara"/>
                <a:ea typeface="Candara"/>
                <a:cs typeface="Candara"/>
                <a:sym typeface="Candara"/>
              </a:rPr>
              <a:t>REAFIRMANDO LO ESTUDIADO.</a:t>
            </a:r>
          </a:p>
        </p:txBody>
      </p:sp>
    </p:spTree>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Shape 228"/>
          <p:cNvSpPr>
            <a:spLocks noGrp="1"/>
          </p:cNvSpPr>
          <p:nvPr>
            <p:ph type="title"/>
          </p:nvPr>
        </p:nvSpPr>
        <p:spPr>
          <a:xfrm>
            <a:off x="683567" y="764704"/>
            <a:ext cx="7139138" cy="1143000"/>
          </a:xfrm>
          <a:prstGeom prst="rect">
            <a:avLst/>
          </a:prstGeom>
        </p:spPr>
        <p:txBody>
          <a:bodyPr>
            <a:normAutofit/>
          </a:bodyPr>
          <a:lstStyle>
            <a:lvl1pPr algn="l" defTabSz="813816">
              <a:defRPr sz="3559" b="1">
                <a:solidFill>
                  <a:srgbClr val="C00000"/>
                </a:solidFill>
                <a:latin typeface="Candara"/>
                <a:ea typeface="Candara"/>
                <a:cs typeface="Candara"/>
                <a:sym typeface="Candara"/>
              </a:defRPr>
            </a:lvl1pPr>
          </a:lstStyle>
          <a:p>
            <a:pPr>
              <a:defRPr sz="3916" b="0">
                <a:solidFill>
                  <a:srgbClr val="000000"/>
                </a:solidFill>
                <a:latin typeface="Calibri"/>
                <a:ea typeface="Calibri"/>
                <a:cs typeface="Calibri"/>
                <a:sym typeface="Calibri"/>
              </a:defRPr>
            </a:pPr>
            <a:r>
              <a:rPr sz="3559" b="1">
                <a:solidFill>
                  <a:srgbClr val="C00000"/>
                </a:solidFill>
                <a:latin typeface="Candara"/>
                <a:ea typeface="Candara"/>
                <a:cs typeface="Candara"/>
                <a:sym typeface="Candara"/>
              </a:rPr>
              <a:t>Anote las cinco características de la ofrenda que Dios acepta:</a:t>
            </a:r>
          </a:p>
        </p:txBody>
      </p:sp>
      <p:sp>
        <p:nvSpPr>
          <p:cNvPr id="229" name="Shape 229"/>
          <p:cNvSpPr>
            <a:spLocks noGrp="1"/>
          </p:cNvSpPr>
          <p:nvPr>
            <p:ph type="body" idx="1"/>
          </p:nvPr>
        </p:nvSpPr>
        <p:spPr>
          <a:xfrm>
            <a:off x="251519" y="2276872"/>
            <a:ext cx="6336705" cy="4176464"/>
          </a:xfrm>
          <a:prstGeom prst="rect">
            <a:avLst/>
          </a:prstGeom>
        </p:spPr>
        <p:txBody>
          <a:bodyPr>
            <a:normAutofit/>
          </a:bodyPr>
          <a:lstStyle/>
          <a:p>
            <a:pPr marL="319251" indent="-319251">
              <a:spcBef>
                <a:spcPts val="600"/>
              </a:spcBef>
              <a:buClr>
                <a:srgbClr val="004782"/>
              </a:buClr>
              <a:defRPr sz="2900"/>
            </a:pPr>
            <a:r>
              <a:rPr sz="2700" i="1">
                <a:solidFill>
                  <a:srgbClr val="004782"/>
                </a:solidFill>
                <a:latin typeface="Candara"/>
                <a:ea typeface="Candara"/>
                <a:cs typeface="Candara"/>
                <a:sym typeface="Candara"/>
              </a:rPr>
              <a:t>“Jehová te oiga en el día de conflicto, el nombre del Dios de Jacob te defienda. Te envíe ayuda desde el santuario, y desde Sion te sostenga. Haga memoria de todas tus ofrendas y acepte tu holocausto. Te de conforme al deseo de tu corazón, y cumpla todo tu consejo. Conceda Jehová todas tus peticiones”.  Salmos 20</a:t>
            </a:r>
            <a:r>
              <a:rPr sz="2700" i="1">
                <a:solidFill>
                  <a:srgbClr val="004782"/>
                </a:solidFill>
              </a:rPr>
              <a:t>.</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29">
                                            <p:bg/>
                                          </p:spTgt>
                                        </p:tgtEl>
                                        <p:attrNameLst>
                                          <p:attrName>style.visibility</p:attrName>
                                        </p:attrNameLst>
                                      </p:cBhvr>
                                      <p:to>
                                        <p:strVal val="visible"/>
                                      </p:to>
                                    </p:set>
                                    <p:animEffect transition="in" filter="dissolve">
                                      <p:cBhvr>
                                        <p:cTn id="7" dur="500"/>
                                        <p:tgtEl>
                                          <p:spTgt spid="229">
                                            <p:bg/>
                                          </p:spTgt>
                                        </p:tgtEl>
                                      </p:cBhvr>
                                    </p:animEffect>
                                  </p:childTnLst>
                                </p:cTn>
                              </p:par>
                              <p:par>
                                <p:cTn id="8" presetID="9" presetClass="entr" presetSubtype="0" fill="hold" grpId="1" nodeType="withEffect">
                                  <p:stCondLst>
                                    <p:cond delay="0"/>
                                  </p:stCondLst>
                                  <p:iterate>
                                    <p:tmAbs val="0"/>
                                  </p:iterate>
                                  <p:childTnLst>
                                    <p:set>
                                      <p:cBhvr>
                                        <p:cTn id="9" fill="hold"/>
                                        <p:tgtEl>
                                          <p:spTgt spid="229">
                                            <p:txEl>
                                              <p:pRg st="0" end="0"/>
                                            </p:txEl>
                                          </p:spTgt>
                                        </p:tgtEl>
                                        <p:attrNameLst>
                                          <p:attrName>style.visibility</p:attrName>
                                        </p:attrNameLst>
                                      </p:cBhvr>
                                      <p:to>
                                        <p:strVal val="visible"/>
                                      </p:to>
                                    </p:set>
                                    <p:animEffect transition="in" filter="dissolve">
                                      <p:cBhvr>
                                        <p:cTn id="10" dur="500"/>
                                        <p:tgtEl>
                                          <p:spTgt spid="2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 grpId="1" build="p"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a:spLocks noGrp="1"/>
          </p:cNvSpPr>
          <p:nvPr>
            <p:ph type="body" idx="1"/>
          </p:nvPr>
        </p:nvSpPr>
        <p:spPr>
          <a:xfrm>
            <a:off x="323527" y="1412776"/>
            <a:ext cx="6696745" cy="4464496"/>
          </a:xfrm>
          <a:prstGeom prst="rect">
            <a:avLst/>
          </a:prstGeom>
        </p:spPr>
        <p:txBody>
          <a:bodyPr>
            <a:normAutofit/>
          </a:bodyPr>
          <a:lstStyle>
            <a:lvl1pPr marL="385762" indent="-385762">
              <a:lnSpc>
                <a:spcPct val="90000"/>
              </a:lnSpc>
              <a:spcBef>
                <a:spcPts val="800"/>
              </a:spcBef>
              <a:buClr>
                <a:srgbClr val="004782"/>
              </a:buClr>
              <a:defRPr sz="3600">
                <a:solidFill>
                  <a:srgbClr val="004782"/>
                </a:solidFill>
                <a:latin typeface="Candara"/>
                <a:ea typeface="Candara"/>
                <a:cs typeface="Candara"/>
                <a:sym typeface="Candara"/>
              </a:defRPr>
            </a:lvl1pPr>
          </a:lstStyle>
          <a:p>
            <a:pPr>
              <a:defRPr sz="3200">
                <a:solidFill>
                  <a:srgbClr val="000000"/>
                </a:solidFill>
                <a:latin typeface="Calibri"/>
                <a:ea typeface="Calibri"/>
                <a:cs typeface="Calibri"/>
                <a:sym typeface="Calibri"/>
              </a:defRPr>
            </a:pPr>
            <a:r>
              <a:rPr sz="3600">
                <a:solidFill>
                  <a:srgbClr val="004782"/>
                </a:solidFill>
                <a:latin typeface="Candara"/>
                <a:ea typeface="Candara"/>
                <a:cs typeface="Candara"/>
                <a:sym typeface="Candara"/>
              </a:rPr>
              <a:t>La idea de dar ofrendas es netamente bíblica y tiene como finalidad, desterrar el egoísmo del corazón humano y proveer los recursos necesarios para el mejor funcionamiento de la iglesia y para el fiel cumplimiento de la misión.</a:t>
            </a: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Shape 121"/>
          <p:cNvSpPr>
            <a:spLocks noGrp="1"/>
          </p:cNvSpPr>
          <p:nvPr>
            <p:ph type="body" idx="1"/>
          </p:nvPr>
        </p:nvSpPr>
        <p:spPr>
          <a:xfrm>
            <a:off x="323527" y="1988840"/>
            <a:ext cx="7344817" cy="3888432"/>
          </a:xfrm>
          <a:prstGeom prst="rect">
            <a:avLst/>
          </a:prstGeom>
        </p:spPr>
        <p:txBody>
          <a:bodyPr>
            <a:normAutofit/>
          </a:bodyPr>
          <a:lstStyle/>
          <a:p>
            <a:pPr marL="428625" indent="-428625">
              <a:spcBef>
                <a:spcPts val="900"/>
              </a:spcBef>
              <a:buClr>
                <a:srgbClr val="004782"/>
              </a:buClr>
            </a:pPr>
            <a:r>
              <a:rPr sz="4000">
                <a:solidFill>
                  <a:srgbClr val="004782"/>
                </a:solidFill>
                <a:latin typeface="Candara"/>
                <a:ea typeface="Candara"/>
                <a:cs typeface="Candara"/>
                <a:sym typeface="Candara"/>
              </a:rPr>
              <a:t>“Di a los hijos de Israel que tomen para mí ofrenda; de todo varón que la diere de su voluntad, de corazón, tomaréis mi ofrenda”. </a:t>
            </a:r>
            <a:r>
              <a:rPr sz="3600" i="1">
                <a:solidFill>
                  <a:srgbClr val="004782"/>
                </a:solidFill>
                <a:latin typeface="Candara"/>
                <a:ea typeface="Candara"/>
                <a:cs typeface="Candara"/>
                <a:sym typeface="Candara"/>
              </a:rPr>
              <a:t>Éxodo 25:2.</a:t>
            </a:r>
          </a:p>
        </p:txBody>
      </p:sp>
      <p:pic>
        <p:nvPicPr>
          <p:cNvPr id="122" name="image3.png" descr="Bi.png"/>
          <p:cNvPicPr>
            <a:picLocks noChangeAspect="1"/>
          </p:cNvPicPr>
          <p:nvPr/>
        </p:nvPicPr>
        <p:blipFill>
          <a:blip r:embed="rId2">
            <a:extLst/>
          </a:blip>
          <a:stretch>
            <a:fillRect/>
          </a:stretch>
        </p:blipFill>
        <p:spPr>
          <a:xfrm>
            <a:off x="-1" y="4959954"/>
            <a:ext cx="2555777" cy="1898046"/>
          </a:xfrm>
          <a:prstGeom prst="rect">
            <a:avLst/>
          </a:prstGeom>
          <a:ln w="12700">
            <a:miter lim="400000"/>
          </a:ln>
        </p:spPr>
      </p:pic>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 name="image3.png" descr="Bi.png"/>
          <p:cNvPicPr>
            <a:picLocks noChangeAspect="1"/>
          </p:cNvPicPr>
          <p:nvPr/>
        </p:nvPicPr>
        <p:blipFill>
          <a:blip r:embed="rId2">
            <a:extLst/>
          </a:blip>
          <a:stretch>
            <a:fillRect/>
          </a:stretch>
        </p:blipFill>
        <p:spPr>
          <a:xfrm>
            <a:off x="-1" y="4959954"/>
            <a:ext cx="2555777" cy="1898046"/>
          </a:xfrm>
          <a:prstGeom prst="rect">
            <a:avLst/>
          </a:prstGeom>
          <a:ln w="12700">
            <a:miter lim="400000"/>
          </a:ln>
        </p:spPr>
      </p:pic>
      <p:sp>
        <p:nvSpPr>
          <p:cNvPr id="125" name="Shape 125"/>
          <p:cNvSpPr>
            <a:spLocks noGrp="1"/>
          </p:cNvSpPr>
          <p:nvPr>
            <p:ph type="body" idx="1"/>
          </p:nvPr>
        </p:nvSpPr>
        <p:spPr>
          <a:xfrm>
            <a:off x="323527" y="1340768"/>
            <a:ext cx="6552729" cy="4536504"/>
          </a:xfrm>
          <a:prstGeom prst="rect">
            <a:avLst/>
          </a:prstGeom>
        </p:spPr>
        <p:txBody>
          <a:bodyPr>
            <a:normAutofit/>
          </a:bodyPr>
          <a:lstStyle/>
          <a:p>
            <a:pPr marL="385762" indent="-385762">
              <a:spcBef>
                <a:spcPts val="800"/>
              </a:spcBef>
              <a:buClr>
                <a:srgbClr val="004782"/>
              </a:buClr>
            </a:pPr>
            <a:r>
              <a:rPr sz="3600">
                <a:solidFill>
                  <a:srgbClr val="004782"/>
                </a:solidFill>
                <a:latin typeface="Candara"/>
                <a:ea typeface="Candara"/>
                <a:cs typeface="Candara"/>
                <a:sym typeface="Candara"/>
              </a:rPr>
              <a:t>“Si traes tu ofrenda al altar y allí te acuerdas que tu hermano tiene algo contra ti; deja allí tu ofrenda delante del altar y anda, reconcíliate primero con tu hermano, y entonces ven y presenta tu ofrenda</a:t>
            </a:r>
            <a:r>
              <a:rPr sz="3600" i="1">
                <a:solidFill>
                  <a:srgbClr val="004782"/>
                </a:solidFill>
                <a:latin typeface="Candara"/>
                <a:ea typeface="Candara"/>
                <a:cs typeface="Candara"/>
                <a:sym typeface="Candara"/>
              </a:rPr>
              <a:t>”.  </a:t>
            </a:r>
            <a:r>
              <a:rPr i="1">
                <a:solidFill>
                  <a:srgbClr val="004782"/>
                </a:solidFill>
                <a:latin typeface="Candara"/>
                <a:ea typeface="Candara"/>
                <a:cs typeface="Candara"/>
                <a:sym typeface="Candara"/>
              </a:rPr>
              <a:t>Mateo. 5:23-34.</a:t>
            </a: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7" name="image3.png" descr="Bi.png"/>
          <p:cNvPicPr>
            <a:picLocks noChangeAspect="1"/>
          </p:cNvPicPr>
          <p:nvPr/>
        </p:nvPicPr>
        <p:blipFill>
          <a:blip r:embed="rId2">
            <a:extLst/>
          </a:blip>
          <a:stretch>
            <a:fillRect/>
          </a:stretch>
        </p:blipFill>
        <p:spPr>
          <a:xfrm>
            <a:off x="-1" y="4959954"/>
            <a:ext cx="2555777" cy="1898046"/>
          </a:xfrm>
          <a:prstGeom prst="rect">
            <a:avLst/>
          </a:prstGeom>
          <a:ln w="12700">
            <a:miter lim="400000"/>
          </a:ln>
        </p:spPr>
      </p:pic>
      <p:sp>
        <p:nvSpPr>
          <p:cNvPr id="128" name="Shape 128"/>
          <p:cNvSpPr>
            <a:spLocks noGrp="1"/>
          </p:cNvSpPr>
          <p:nvPr>
            <p:ph type="body" idx="1"/>
          </p:nvPr>
        </p:nvSpPr>
        <p:spPr>
          <a:xfrm>
            <a:off x="251519" y="1268760"/>
            <a:ext cx="7272809" cy="4464496"/>
          </a:xfrm>
          <a:prstGeom prst="rect">
            <a:avLst/>
          </a:prstGeom>
        </p:spPr>
        <p:txBody>
          <a:bodyPr>
            <a:normAutofit/>
          </a:bodyPr>
          <a:lstStyle/>
          <a:p>
            <a:pPr marL="385762" indent="-385762">
              <a:spcBef>
                <a:spcPts val="800"/>
              </a:spcBef>
              <a:buClr>
                <a:srgbClr val="004782"/>
              </a:buClr>
            </a:pPr>
            <a:r>
              <a:rPr sz="3600">
                <a:solidFill>
                  <a:srgbClr val="004782"/>
                </a:solidFill>
                <a:latin typeface="Candara"/>
                <a:ea typeface="Candara"/>
                <a:cs typeface="Candara"/>
                <a:sym typeface="Candara"/>
              </a:rPr>
              <a:t>“El que siembra escasamente, también segará escasamente; y el que siembra generosamente, generosamente también segará. Cada uno dé como propuso en su corazón: no con tristeza, ni por necesidad, porque Dios ama al dador alegre</a:t>
            </a:r>
            <a:r>
              <a:rPr sz="3600" i="1">
                <a:solidFill>
                  <a:srgbClr val="004782"/>
                </a:solidFill>
                <a:latin typeface="Candara"/>
                <a:ea typeface="Candara"/>
                <a:cs typeface="Candara"/>
                <a:sym typeface="Candara"/>
              </a:rPr>
              <a:t>”. </a:t>
            </a:r>
            <a:r>
              <a:rPr i="1">
                <a:solidFill>
                  <a:srgbClr val="004782"/>
                </a:solidFill>
                <a:latin typeface="Candara"/>
                <a:ea typeface="Candara"/>
                <a:cs typeface="Candara"/>
                <a:sym typeface="Candara"/>
              </a:rPr>
              <a:t>2Corintios 9:6,7.</a:t>
            </a: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Shape 130"/>
          <p:cNvSpPr>
            <a:spLocks noGrp="1"/>
          </p:cNvSpPr>
          <p:nvPr>
            <p:ph type="body" sz="half" idx="1"/>
          </p:nvPr>
        </p:nvSpPr>
        <p:spPr>
          <a:xfrm>
            <a:off x="395535" y="1988839"/>
            <a:ext cx="7067130" cy="3340969"/>
          </a:xfrm>
          <a:prstGeom prst="rect">
            <a:avLst/>
          </a:prstGeom>
        </p:spPr>
        <p:txBody>
          <a:bodyPr>
            <a:normAutofit/>
          </a:bodyPr>
          <a:lstStyle/>
          <a:p>
            <a:pPr marL="473202" indent="-473202" defTabSz="841247">
              <a:spcBef>
                <a:spcPts val="1000"/>
              </a:spcBef>
              <a:buClr>
                <a:srgbClr val="004782"/>
              </a:buClr>
              <a:defRPr sz="2944"/>
            </a:pPr>
            <a:r>
              <a:rPr sz="4416">
                <a:solidFill>
                  <a:srgbClr val="004782"/>
                </a:solidFill>
                <a:latin typeface="Candara"/>
                <a:ea typeface="Candara"/>
                <a:cs typeface="Candara"/>
                <a:sym typeface="Candara"/>
              </a:rPr>
              <a:t>No olvidemos que Dios tiene en cuenta las ofrendas que se dan con</a:t>
            </a:r>
            <a:r>
              <a:rPr sz="4416" i="1">
                <a:solidFill>
                  <a:srgbClr val="004782"/>
                </a:solidFill>
                <a:latin typeface="Candara"/>
                <a:ea typeface="Candara"/>
                <a:cs typeface="Candara"/>
                <a:sym typeface="Candara"/>
              </a:rPr>
              <a:t> </a:t>
            </a:r>
            <a:r>
              <a:rPr sz="4416" b="1" i="1" u="sng">
                <a:solidFill>
                  <a:srgbClr val="C00000"/>
                </a:solidFill>
                <a:latin typeface="Candara"/>
                <a:ea typeface="Candara"/>
                <a:cs typeface="Candara"/>
                <a:sym typeface="Candara"/>
              </a:rPr>
              <a:t>corazón voluntario </a:t>
            </a:r>
            <a:r>
              <a:rPr sz="4416" i="1">
                <a:solidFill>
                  <a:srgbClr val="C00000"/>
                </a:solidFill>
                <a:latin typeface="Candara"/>
                <a:ea typeface="Candara"/>
                <a:cs typeface="Candara"/>
                <a:sym typeface="Candara"/>
              </a:rPr>
              <a:t>y </a:t>
            </a:r>
            <a:r>
              <a:rPr sz="4416" b="1" i="1" u="sng">
                <a:solidFill>
                  <a:srgbClr val="C00000"/>
                </a:solidFill>
                <a:latin typeface="Candara"/>
                <a:ea typeface="Candara"/>
                <a:cs typeface="Candara"/>
                <a:sym typeface="Candara"/>
              </a:rPr>
              <a:t>con alegría</a:t>
            </a:r>
            <a:r>
              <a:rPr sz="4416" i="1">
                <a:solidFill>
                  <a:srgbClr val="004782"/>
                </a:solidFill>
                <a:latin typeface="Candara"/>
                <a:ea typeface="Candara"/>
                <a:cs typeface="Candara"/>
                <a:sym typeface="Candara"/>
              </a:rPr>
              <a:t>.</a:t>
            </a:r>
          </a:p>
        </p:txBody>
      </p:sp>
    </p:spTree>
  </p:cSld>
  <p:clrMapOvr>
    <a:masterClrMapping/>
  </p:clrMapOvr>
  <p:transition spd="slow"/>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bevel/>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bevel/>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bevel/>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bevel/>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1823</Words>
  <Application>Microsoft Office PowerPoint</Application>
  <PresentationFormat>Presentación en pantalla (4:3)</PresentationFormat>
  <Paragraphs>72</Paragraphs>
  <Slides>47</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47</vt:i4>
      </vt:variant>
    </vt:vector>
  </HeadingPairs>
  <TitlesOfParts>
    <vt:vector size="53" baseType="lpstr">
      <vt:lpstr>Arial</vt:lpstr>
      <vt:lpstr>Avenir Roman</vt:lpstr>
      <vt:lpstr>Calibri</vt:lpstr>
      <vt:lpstr>Candara</vt:lpstr>
      <vt:lpstr>Trebuchet MS</vt:lpstr>
      <vt:lpstr>Default</vt:lpstr>
      <vt:lpstr>Presentación de PowerPoint</vt:lpstr>
      <vt:lpstr>Presentación de PowerPoint</vt:lpstr>
      <vt:lpstr>Presentación de PowerPoint</vt:lpstr>
      <vt:lpstr>I-  La ofrenda         en la Biblia.</vt:lpstr>
      <vt:lpstr>Presentación de PowerPoint</vt:lpstr>
      <vt:lpstr>Presentación de PowerPoint</vt:lpstr>
      <vt:lpstr>Presentación de PowerPoint</vt:lpstr>
      <vt:lpstr>Presentación de PowerPoint</vt:lpstr>
      <vt:lpstr>Presentación de PowerPoint</vt:lpstr>
      <vt:lpstr>Presentación de PowerPoint</vt:lpstr>
      <vt:lpstr>Características de la ofrenda que Dios acepta.</vt:lpstr>
      <vt:lpstr>La ofrenda debe ser voluntaria.</vt:lpstr>
      <vt:lpstr>Presentación de PowerPoint</vt:lpstr>
      <vt:lpstr>Presentación de PowerPoint</vt:lpstr>
      <vt:lpstr>Presentación de PowerPoint</vt:lpstr>
      <vt:lpstr>Presentación de PowerPoint</vt:lpstr>
      <vt:lpstr>Presentación de PowerPoint</vt:lpstr>
      <vt:lpstr>La Ofrenda debe ser  de corazón.</vt:lpstr>
      <vt:lpstr>Presentación de PowerPoint</vt:lpstr>
      <vt:lpstr>Presentación de PowerPoint</vt:lpstr>
      <vt:lpstr>Presentación de PowerPoint</vt:lpstr>
      <vt:lpstr>Presentación de PowerPoint</vt:lpstr>
      <vt:lpstr>Presentación de PowerPoint</vt:lpstr>
      <vt:lpstr>La ofrenda debe ser abundante.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La ofrenda debe              darse con alegría.</vt:lpstr>
      <vt:lpstr>¿Que motivos tenemos para ofrendar con alegría?</vt:lpstr>
      <vt:lpstr>Presentación de PowerPoint</vt:lpstr>
      <vt:lpstr>Presentación de PowerPoint</vt:lpstr>
      <vt:lpstr>Presentación de PowerPoint</vt:lpstr>
      <vt:lpstr>Presentación de PowerPoint</vt:lpstr>
      <vt:lpstr>Presentación de PowerPoint</vt:lpstr>
      <vt:lpstr>Presentación de PowerPoint</vt:lpstr>
      <vt:lpstr>La ofrenda debe darse como parte de la adoración a Dios.</vt:lpstr>
      <vt:lpstr>Presentación de PowerPoint</vt:lpstr>
      <vt:lpstr>Presentación de PowerPoint</vt:lpstr>
      <vt:lpstr>Presentación de PowerPoint</vt:lpstr>
      <vt:lpstr>Presentación de PowerPoint</vt:lpstr>
      <vt:lpstr>Presentación de PowerPoint</vt:lpstr>
      <vt:lpstr>REAFIRMANDO LO ESTUDIADO.</vt:lpstr>
      <vt:lpstr>Anote las cinco características de la ofrenda que Dios acepta: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Jonathan Pacheco</dc:creator>
  <cp:lastModifiedBy>Jonathan Pacheco</cp:lastModifiedBy>
  <cp:revision>1</cp:revision>
  <dcterms:modified xsi:type="dcterms:W3CDTF">2016-06-08T17:36:53Z</dcterms:modified>
</cp:coreProperties>
</file>