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9pPr>
  </p:defaultTextStyle>
  <p:modifyVerifier cryptProviderType="rsaAES" cryptAlgorithmClass="hash" cryptAlgorithmType="typeAny" cryptAlgorithmSid="14" spinCount="100000" saltData="UDvczjsspMVX4hg2twlCsA==" hashData="8wg/Twep2JZKdPDxDkUXdE2ceIG5LXi3kupYIFnFvztnXeiw15pbRQ4FDQ6i6q7oPmnGPPqTscTnbYpr+7pNDw==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chemeClr val="accent1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chemeClr val="accent1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chemeClr val="accent3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chemeClr val="accent3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chemeClr val="accent6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chemeClr val="accent6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000000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000000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13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08" name="Shape 108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58176377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25000"/>
      </a:lnSpc>
      <a:defRPr sz="2400">
        <a:latin typeface="+mj-lt"/>
        <a:ea typeface="+mj-ea"/>
        <a:cs typeface="+mj-cs"/>
        <a:sym typeface="Avenir Roman"/>
      </a:defRPr>
    </a:lvl1pPr>
    <a:lvl2pPr indent="228600" defTabSz="457200" latinLnBrk="0">
      <a:lnSpc>
        <a:spcPct val="125000"/>
      </a:lnSpc>
      <a:defRPr sz="2400">
        <a:latin typeface="+mj-lt"/>
        <a:ea typeface="+mj-ea"/>
        <a:cs typeface="+mj-cs"/>
        <a:sym typeface="Avenir Roman"/>
      </a:defRPr>
    </a:lvl2pPr>
    <a:lvl3pPr indent="457200" defTabSz="457200" latinLnBrk="0">
      <a:lnSpc>
        <a:spcPct val="125000"/>
      </a:lnSpc>
      <a:defRPr sz="2400">
        <a:latin typeface="+mj-lt"/>
        <a:ea typeface="+mj-ea"/>
        <a:cs typeface="+mj-cs"/>
        <a:sym typeface="Avenir Roman"/>
      </a:defRPr>
    </a:lvl3pPr>
    <a:lvl4pPr indent="685800" defTabSz="457200" latinLnBrk="0">
      <a:lnSpc>
        <a:spcPct val="125000"/>
      </a:lnSpc>
      <a:defRPr sz="2400">
        <a:latin typeface="+mj-lt"/>
        <a:ea typeface="+mj-ea"/>
        <a:cs typeface="+mj-cs"/>
        <a:sym typeface="Avenir Roman"/>
      </a:defRPr>
    </a:lvl4pPr>
    <a:lvl5pPr indent="914400" defTabSz="457200" latinLnBrk="0">
      <a:lnSpc>
        <a:spcPct val="125000"/>
      </a:lnSpc>
      <a:defRPr sz="2400">
        <a:latin typeface="+mj-lt"/>
        <a:ea typeface="+mj-ea"/>
        <a:cs typeface="+mj-cs"/>
        <a:sym typeface="Avenir Roman"/>
      </a:defRPr>
    </a:lvl5pPr>
    <a:lvl6pPr indent="1143000" defTabSz="457200" latinLnBrk="0">
      <a:lnSpc>
        <a:spcPct val="125000"/>
      </a:lnSpc>
      <a:defRPr sz="2400">
        <a:latin typeface="+mj-lt"/>
        <a:ea typeface="+mj-ea"/>
        <a:cs typeface="+mj-cs"/>
        <a:sym typeface="Avenir Roman"/>
      </a:defRPr>
    </a:lvl6pPr>
    <a:lvl7pPr indent="1371600" defTabSz="457200" latinLnBrk="0">
      <a:lnSpc>
        <a:spcPct val="125000"/>
      </a:lnSpc>
      <a:defRPr sz="2400">
        <a:latin typeface="+mj-lt"/>
        <a:ea typeface="+mj-ea"/>
        <a:cs typeface="+mj-cs"/>
        <a:sym typeface="Avenir Roman"/>
      </a:defRPr>
    </a:lvl7pPr>
    <a:lvl8pPr indent="1600200" defTabSz="457200" latinLnBrk="0">
      <a:lnSpc>
        <a:spcPct val="125000"/>
      </a:lnSpc>
      <a:defRPr sz="2400">
        <a:latin typeface="+mj-lt"/>
        <a:ea typeface="+mj-ea"/>
        <a:cs typeface="+mj-cs"/>
        <a:sym typeface="Avenir Roman"/>
      </a:defRPr>
    </a:lvl8pPr>
    <a:lvl9pPr indent="1828800" defTabSz="457200" latinLnBrk="0">
      <a:lnSpc>
        <a:spcPct val="125000"/>
      </a:lnSpc>
      <a:defRPr sz="2400">
        <a:latin typeface="+mj-lt"/>
        <a:ea typeface="+mj-ea"/>
        <a:cs typeface="+mj-cs"/>
        <a:sym typeface="Avenir Roman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>
            <a:spLocks noGrp="1"/>
          </p:cNvSpPr>
          <p:nvPr>
            <p:ph type="title"/>
          </p:nvPr>
        </p:nvSpPr>
        <p:spPr>
          <a:xfrm>
            <a:off x="685800" y="2130425"/>
            <a:ext cx="7772400" cy="1755775"/>
          </a:xfrm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13" name="Shape 13"/>
          <p:cNvSpPr>
            <a:spLocks noGrp="1"/>
          </p:cNvSpPr>
          <p:nvPr>
            <p:ph type="body" sz="half" idx="1"/>
          </p:nvPr>
        </p:nvSpPr>
        <p:spPr>
          <a:xfrm>
            <a:off x="1371600" y="3886200"/>
            <a:ext cx="6400800" cy="29718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45720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91440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137160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182880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14" name="Shape 1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91" name="Shape 91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92" name="Shape 9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>
            <a:spLocks noGrp="1"/>
          </p:cNvSpPr>
          <p:nvPr>
            <p:ph type="title"/>
          </p:nvPr>
        </p:nvSpPr>
        <p:spPr>
          <a:xfrm>
            <a:off x="6629400" y="274638"/>
            <a:ext cx="2057400" cy="6583362"/>
          </a:xfrm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100" name="Shape 100"/>
          <p:cNvSpPr>
            <a:spLocks noGrp="1"/>
          </p:cNvSpPr>
          <p:nvPr>
            <p:ph type="body" idx="1"/>
          </p:nvPr>
        </p:nvSpPr>
        <p:spPr>
          <a:xfrm>
            <a:off x="457200" y="274638"/>
            <a:ext cx="6019800" cy="6583362"/>
          </a:xfrm>
          <a:prstGeom prst="rect">
            <a:avLst/>
          </a:prstGeom>
        </p:spPr>
        <p:txBody>
          <a:bodyPr/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101" name="Shape 10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22" name="Shape 22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23" name="Shape 2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>
            <a:spLocks noGrp="1"/>
          </p:cNvSpPr>
          <p:nvPr>
            <p:ph type="title"/>
          </p:nvPr>
        </p:nvSpPr>
        <p:spPr>
          <a:xfrm>
            <a:off x="722312" y="4406900"/>
            <a:ext cx="7772401" cy="2451100"/>
          </a:xfrm>
          <a:prstGeom prst="rect">
            <a:avLst/>
          </a:prstGeom>
        </p:spPr>
        <p:txBody>
          <a:bodyPr/>
          <a:lstStyle>
            <a:lvl1pPr algn="l">
              <a:defRPr sz="4000" b="1" cap="all"/>
            </a:lvl1pPr>
          </a:lstStyle>
          <a:p>
            <a:r>
              <a:t>Texto del título</a:t>
            </a:r>
          </a:p>
        </p:txBody>
      </p:sp>
      <p:sp>
        <p:nvSpPr>
          <p:cNvPr id="31" name="Shape 31"/>
          <p:cNvSpPr>
            <a:spLocks noGrp="1"/>
          </p:cNvSpPr>
          <p:nvPr>
            <p:ph type="body" sz="half" idx="1"/>
          </p:nvPr>
        </p:nvSpPr>
        <p:spPr>
          <a:xfrm>
            <a:off x="722312" y="1192213"/>
            <a:ext cx="7772401" cy="3214687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  <a:lvl2pPr marL="0" indent="4572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2pPr>
            <a:lvl3pPr marL="0" indent="9144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3pPr>
            <a:lvl4pPr marL="0" indent="13716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4pPr>
            <a:lvl5pPr marL="0" indent="18288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32" name="Shape 3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40" name="Shape 40"/>
          <p:cNvSpPr>
            <a:spLocks noGrp="1"/>
          </p:cNvSpPr>
          <p:nvPr>
            <p:ph type="body" sz="half" idx="1"/>
          </p:nvPr>
        </p:nvSpPr>
        <p:spPr>
          <a:xfrm>
            <a:off x="457200" y="1600199"/>
            <a:ext cx="4038600" cy="5257801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41" name="Shape 4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04980"/>
          </a:xfrm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49" name="Shape 49"/>
          <p:cNvSpPr>
            <a:spLocks noGrp="1"/>
          </p:cNvSpPr>
          <p:nvPr>
            <p:ph type="body" sz="quarter" idx="1"/>
          </p:nvPr>
        </p:nvSpPr>
        <p:spPr>
          <a:xfrm>
            <a:off x="457200" y="1479617"/>
            <a:ext cx="4040188" cy="69525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sz="2400" b="1"/>
            </a:lvl1pPr>
            <a:lvl2pPr marL="0" indent="457200">
              <a:spcBef>
                <a:spcPts val="500"/>
              </a:spcBef>
              <a:buSzTx/>
              <a:buFontTx/>
              <a:buNone/>
              <a:defRPr sz="2400" b="1"/>
            </a:lvl2pPr>
            <a:lvl3pPr marL="0" indent="914400">
              <a:spcBef>
                <a:spcPts val="500"/>
              </a:spcBef>
              <a:buSzTx/>
              <a:buFontTx/>
              <a:buNone/>
              <a:defRPr sz="2400" b="1"/>
            </a:lvl3pPr>
            <a:lvl4pPr marL="0" indent="1371600">
              <a:spcBef>
                <a:spcPts val="500"/>
              </a:spcBef>
              <a:buSzTx/>
              <a:buFontTx/>
              <a:buNone/>
              <a:defRPr sz="2400" b="1"/>
            </a:lvl4pPr>
            <a:lvl5pPr marL="0" indent="1828800">
              <a:spcBef>
                <a:spcPts val="500"/>
              </a:spcBef>
              <a:buSzTx/>
              <a:buFontTx/>
              <a:buNone/>
              <a:defRPr sz="2400" b="1"/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50" name="Shape 5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25562"/>
          </a:xfrm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58" name="Shape 5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>
            <a:spLocks noGrp="1"/>
          </p:cNvSpPr>
          <p:nvPr>
            <p:ph type="title"/>
          </p:nvPr>
        </p:nvSpPr>
        <p:spPr>
          <a:xfrm>
            <a:off x="457200" y="0"/>
            <a:ext cx="3008313" cy="143510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Texto del título</a:t>
            </a:r>
          </a:p>
        </p:txBody>
      </p:sp>
      <p:sp>
        <p:nvSpPr>
          <p:cNvPr id="73" name="Shape 73"/>
          <p:cNvSpPr>
            <a:spLocks noGrp="1"/>
          </p:cNvSpPr>
          <p:nvPr>
            <p:ph type="body" idx="1"/>
          </p:nvPr>
        </p:nvSpPr>
        <p:spPr>
          <a:xfrm>
            <a:off x="3575050" y="273050"/>
            <a:ext cx="5111750" cy="6584950"/>
          </a:xfrm>
          <a:prstGeom prst="rect">
            <a:avLst/>
          </a:prstGeom>
        </p:spPr>
        <p:txBody>
          <a:bodyPr/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74" name="Shape 7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>
            <a:spLocks noGrp="1"/>
          </p:cNvSpPr>
          <p:nvPr>
            <p:ph type="title"/>
          </p:nvPr>
        </p:nvSpPr>
        <p:spPr>
          <a:xfrm>
            <a:off x="1792288" y="3086100"/>
            <a:ext cx="5486400" cy="22812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Texto del título</a:t>
            </a:r>
          </a:p>
        </p:txBody>
      </p:sp>
      <p:sp>
        <p:nvSpPr>
          <p:cNvPr id="82" name="Shape 82"/>
          <p:cNvSpPr>
            <a:spLocks noGrp="1"/>
          </p:cNvSpPr>
          <p:nvPr>
            <p:ph type="body" sz="quarter" idx="1"/>
          </p:nvPr>
        </p:nvSpPr>
        <p:spPr>
          <a:xfrm>
            <a:off x="1792288" y="5367338"/>
            <a:ext cx="5486400" cy="1490662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457200">
              <a:spcBef>
                <a:spcPts val="300"/>
              </a:spcBef>
              <a:buSzTx/>
              <a:buFontTx/>
              <a:buNone/>
              <a:defRPr sz="1400"/>
            </a:lvl2pPr>
            <a:lvl3pPr marL="0" indent="914400">
              <a:spcBef>
                <a:spcPts val="300"/>
              </a:spcBef>
              <a:buSzTx/>
              <a:buFontTx/>
              <a:buNone/>
              <a:defRPr sz="1400"/>
            </a:lvl3pPr>
            <a:lvl4pPr marL="0" indent="1371600">
              <a:spcBef>
                <a:spcPts val="300"/>
              </a:spcBef>
              <a:buSzTx/>
              <a:buFontTx/>
              <a:buNone/>
              <a:defRPr sz="1400"/>
            </a:lvl4pPr>
            <a:lvl5pPr marL="0" indent="182880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83" name="Shape 8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1.jpeg" descr="Plantillas módulo 3-02.jpg"/>
          <p:cNvPicPr>
            <a:picLocks noChangeAspect="1"/>
          </p:cNvPicPr>
          <p:nvPr/>
        </p:nvPicPr>
        <p:blipFill>
          <a:blip r:embed="rId13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Shap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255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/>
          <a:lstStyle/>
          <a:p>
            <a:r>
              <a:t>Texto del título</a:t>
            </a:r>
          </a:p>
        </p:txBody>
      </p:sp>
      <p:sp>
        <p:nvSpPr>
          <p:cNvPr id="4" name="Shape 4"/>
          <p:cNvSpPr>
            <a:spLocks noGrp="1"/>
          </p:cNvSpPr>
          <p:nvPr>
            <p:ph type="body" idx="1"/>
          </p:nvPr>
        </p:nvSpPr>
        <p:spPr>
          <a:xfrm>
            <a:off x="457200" y="1600199"/>
            <a:ext cx="8229600" cy="525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/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5" name="Shape 5"/>
          <p:cNvSpPr>
            <a:spLocks noGrp="1"/>
          </p:cNvSpPr>
          <p:nvPr>
            <p:ph type="sldNum" sz="quarter" idx="2"/>
          </p:nvPr>
        </p:nvSpPr>
        <p:spPr>
          <a:xfrm>
            <a:off x="6553200" y="6356349"/>
            <a:ext cx="2133600" cy="35814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9pPr>
    </p:bodyStyle>
    <p:other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image2.jpeg" descr="Plantillas módulo 3-05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0495" y="-33431"/>
            <a:ext cx="9196426" cy="692486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>
            <a:spLocks noGrp="1"/>
          </p:cNvSpPr>
          <p:nvPr>
            <p:ph type="title"/>
          </p:nvPr>
        </p:nvSpPr>
        <p:spPr>
          <a:xfrm>
            <a:off x="1115615" y="908719"/>
            <a:ext cx="6120682" cy="1008113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4800" b="1">
                <a:solidFill>
                  <a:srgbClr val="660033"/>
                </a:solidFill>
                <a:effectLst>
                  <a:outerShdw blurRad="50800" dist="39000" dir="5460000" rotWithShape="0">
                    <a:srgbClr val="000000">
                      <a:alpha val="38000"/>
                    </a:srgbClr>
                  </a:outerShdw>
                </a:effectLst>
                <a:latin typeface="Candara"/>
                <a:ea typeface="Candara"/>
                <a:cs typeface="Candara"/>
                <a:sym typeface="Candara"/>
              </a:defRPr>
            </a:lvl1pPr>
          </a:lstStyle>
          <a:p>
            <a:pPr>
              <a:defRPr sz="3900" b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  <a:sym typeface="Calibri"/>
              </a:defRPr>
            </a:pPr>
            <a:r>
              <a:rPr sz="4800" b="1">
                <a:solidFill>
                  <a:srgbClr val="660033"/>
                </a:solidFill>
                <a:effectLst>
                  <a:outerShdw blurRad="50800" dist="39000" dir="5460000" rotWithShape="0">
                    <a:srgbClr val="000000">
                      <a:alpha val="38000"/>
                    </a:srgbClr>
                  </a:outerShdw>
                </a:effectLst>
                <a:latin typeface="Candara"/>
                <a:ea typeface="Candara"/>
                <a:cs typeface="Candara"/>
                <a:sym typeface="Candara"/>
              </a:rPr>
              <a:t>Consejos inspirados.</a:t>
            </a:r>
          </a:p>
        </p:txBody>
      </p:sp>
      <p:sp>
        <p:nvSpPr>
          <p:cNvPr id="132" name="Shape 132"/>
          <p:cNvSpPr>
            <a:spLocks noGrp="1"/>
          </p:cNvSpPr>
          <p:nvPr>
            <p:ph type="body" sz="half" idx="1"/>
          </p:nvPr>
        </p:nvSpPr>
        <p:spPr>
          <a:xfrm>
            <a:off x="323527" y="2060847"/>
            <a:ext cx="6696745" cy="348498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02493" indent="-402493" defTabSz="841247">
              <a:spcBef>
                <a:spcPts val="800"/>
              </a:spcBef>
              <a:buClr>
                <a:srgbClr val="004782"/>
              </a:buClr>
              <a:defRPr sz="2668"/>
            </a:pPr>
            <a:r>
              <a:rPr sz="3404" i="1"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“El diezmo es sagrado, reservado por Dios para sí. Ha de ser traído a su tesorería para ser empleados en el sostén de los obreros evangélicos en su obra”. </a:t>
            </a:r>
            <a:r>
              <a:rPr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O.E. Pág.238.</a:t>
            </a:r>
          </a:p>
        </p:txBody>
      </p:sp>
      <p:pic>
        <p:nvPicPr>
          <p:cNvPr id="133" name="image4.png" descr="pluma4.png"/>
          <p:cNvPicPr>
            <a:picLocks noChangeAspect="1"/>
          </p:cNvPicPr>
          <p:nvPr/>
        </p:nvPicPr>
        <p:blipFill>
          <a:blip r:embed="rId2">
            <a:extLst/>
          </a:blip>
          <a:srcRect l="19653"/>
          <a:stretch>
            <a:fillRect/>
          </a:stretch>
        </p:blipFill>
        <p:spPr>
          <a:xfrm>
            <a:off x="7808032" y="0"/>
            <a:ext cx="1335968" cy="220486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" grpId="1" animBg="1" advAuto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>
            <a:spLocks noGrp="1"/>
          </p:cNvSpPr>
          <p:nvPr>
            <p:ph type="body" idx="1"/>
          </p:nvPr>
        </p:nvSpPr>
        <p:spPr>
          <a:xfrm>
            <a:off x="251519" y="1412775"/>
            <a:ext cx="7707142" cy="432048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70331" indent="-370331" defTabSz="877823">
              <a:spcBef>
                <a:spcPts val="800"/>
              </a:spcBef>
              <a:buClr>
                <a:srgbClr val="004782"/>
              </a:buClr>
              <a:defRPr sz="3072"/>
            </a:pPr>
            <a:r>
              <a:rPr sz="3455" i="1"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“Que cada uno examine periódicamente sus entradas y aparte el diezmo para que sea del Señor en forma sagrada. Este fondo, en ningún caso debería dedicarse a otro uso. Debe dedicarse, únicamente, para el sostén del ministerio evangélico.”. </a:t>
            </a:r>
            <a:r>
              <a:rPr sz="2304" i="1"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C.M.C.pág. 86.</a:t>
            </a:r>
          </a:p>
        </p:txBody>
      </p:sp>
      <p:pic>
        <p:nvPicPr>
          <p:cNvPr id="136" name="image4.png" descr="pluma4.png"/>
          <p:cNvPicPr>
            <a:picLocks noChangeAspect="1"/>
          </p:cNvPicPr>
          <p:nvPr/>
        </p:nvPicPr>
        <p:blipFill>
          <a:blip r:embed="rId2">
            <a:extLst/>
          </a:blip>
          <a:srcRect l="19653"/>
          <a:stretch>
            <a:fillRect/>
          </a:stretch>
        </p:blipFill>
        <p:spPr>
          <a:xfrm>
            <a:off x="7808032" y="0"/>
            <a:ext cx="1335968" cy="220486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6" grpId="1" animBg="1" advAuto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>
            <a:spLocks noGrp="1"/>
          </p:cNvSpPr>
          <p:nvPr>
            <p:ph type="title"/>
          </p:nvPr>
        </p:nvSpPr>
        <p:spPr>
          <a:xfrm>
            <a:off x="1115616" y="2420888"/>
            <a:ext cx="6840760" cy="2326152"/>
          </a:xfrm>
          <a:prstGeom prst="rect">
            <a:avLst/>
          </a:prstGeom>
        </p:spPr>
        <p:txBody>
          <a:bodyPr>
            <a:normAutofit/>
          </a:bodyPr>
          <a:lstStyle>
            <a:lvl1pPr marL="2057400" indent="-2057400" algn="l">
              <a:buClr>
                <a:srgbClr val="660033"/>
              </a:buClr>
              <a:buSzPct val="150000"/>
              <a:buFont typeface="Trebuchet MS"/>
              <a:buAutoNum type="romanUcPeriod" startAt="2"/>
              <a:defRPr sz="6600" b="1">
                <a:solidFill>
                  <a:srgbClr val="660033"/>
                </a:solidFill>
                <a:effectLst>
                  <a:outerShdw blurRad="50800" dist="39000" dir="5460000" rotWithShape="0">
                    <a:srgbClr val="000000">
                      <a:alpha val="38000"/>
                    </a:srgbClr>
                  </a:outerShdw>
                </a:effectLst>
                <a:latin typeface="Candara"/>
                <a:ea typeface="Candara"/>
                <a:cs typeface="Candara"/>
                <a:sym typeface="Candara"/>
              </a:defRPr>
            </a:lvl1pPr>
          </a:lstStyle>
          <a:p>
            <a:pPr>
              <a:defRPr sz="4400" b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  <a:sym typeface="Calibri"/>
              </a:defRPr>
            </a:pPr>
            <a:r>
              <a:rPr sz="6600" b="1">
                <a:solidFill>
                  <a:srgbClr val="660033"/>
                </a:solidFill>
                <a:effectLst>
                  <a:outerShdw blurRad="50800" dist="39000" dir="5460000" rotWithShape="0">
                    <a:srgbClr val="000000">
                      <a:alpha val="38000"/>
                    </a:srgbClr>
                  </a:outerShdw>
                </a:effectLst>
                <a:latin typeface="Candara"/>
                <a:ea typeface="Candara"/>
                <a:cs typeface="Candara"/>
                <a:sym typeface="Candara"/>
              </a:rPr>
              <a:t> Uso indebido del diezmos.</a:t>
            </a:r>
          </a:p>
        </p:txBody>
      </p:sp>
    </p:spTree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/>
          </p:cNvSpPr>
          <p:nvPr>
            <p:ph type="body" idx="1"/>
          </p:nvPr>
        </p:nvSpPr>
        <p:spPr>
          <a:xfrm>
            <a:off x="179511" y="1628800"/>
            <a:ext cx="6696745" cy="424847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22325" indent="-322325" defTabSz="859536">
              <a:buClr>
                <a:srgbClr val="004782"/>
              </a:buClr>
              <a:defRPr sz="3008"/>
            </a:pPr>
            <a:r>
              <a:rPr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Tenemos bien claro que los diezmos se deben usar, únicamente, para el pago del ministerio debidamente establecido por la iglesia. </a:t>
            </a:r>
          </a:p>
          <a:p>
            <a:pPr marL="322325" indent="-322325" defTabSz="859536">
              <a:buClr>
                <a:srgbClr val="004782"/>
              </a:buClr>
              <a:defRPr sz="3008"/>
            </a:pPr>
            <a:r>
              <a:rPr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No estamos hablando de un ministerio personal e independiente. Aquí se habla del ministerio establecido por Dios mediante su iglesia en la tierra.</a:t>
            </a:r>
          </a:p>
        </p:txBody>
      </p:sp>
    </p:spTree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>
            <a:spLocks noGrp="1"/>
          </p:cNvSpPr>
          <p:nvPr>
            <p:ph type="title"/>
          </p:nvPr>
        </p:nvSpPr>
        <p:spPr>
          <a:xfrm>
            <a:off x="1259631" y="476672"/>
            <a:ext cx="5256585" cy="98072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850391">
              <a:defRPr sz="4464" b="1">
                <a:solidFill>
                  <a:srgbClr val="660033"/>
                </a:solidFill>
                <a:effectLst>
                  <a:outerShdw blurRad="47244" dist="36270" dir="5460000" rotWithShape="0">
                    <a:srgbClr val="000000">
                      <a:alpha val="38000"/>
                    </a:srgbClr>
                  </a:outerShdw>
                </a:effectLst>
                <a:latin typeface="Candara"/>
                <a:ea typeface="Candara"/>
                <a:cs typeface="Candara"/>
                <a:sym typeface="Candara"/>
              </a:defRPr>
            </a:lvl1pPr>
          </a:lstStyle>
          <a:p>
            <a:pPr>
              <a:defRPr sz="4092" b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  <a:sym typeface="Calibri"/>
              </a:defRPr>
            </a:pPr>
            <a:r>
              <a:rPr sz="4464" b="1">
                <a:solidFill>
                  <a:srgbClr val="660033"/>
                </a:solidFill>
                <a:effectLst>
                  <a:outerShdw blurRad="47244" dist="36270" dir="5460000" rotWithShape="0">
                    <a:srgbClr val="000000">
                      <a:alpha val="38000"/>
                    </a:srgbClr>
                  </a:outerShdw>
                </a:effectLst>
                <a:latin typeface="Candara"/>
                <a:ea typeface="Candara"/>
                <a:cs typeface="Candara"/>
                <a:sym typeface="Candara"/>
              </a:rPr>
              <a:t>Consejos prácticos.</a:t>
            </a:r>
          </a:p>
        </p:txBody>
      </p:sp>
      <p:sp>
        <p:nvSpPr>
          <p:cNvPr id="143" name="Shape 143"/>
          <p:cNvSpPr>
            <a:spLocks noGrp="1"/>
          </p:cNvSpPr>
          <p:nvPr>
            <p:ph type="body" idx="1"/>
          </p:nvPr>
        </p:nvSpPr>
        <p:spPr>
          <a:xfrm>
            <a:off x="323527" y="1340768"/>
            <a:ext cx="6696745" cy="482453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36042" indent="-336042" defTabSz="896111">
              <a:buClr>
                <a:srgbClr val="004782"/>
              </a:buClr>
              <a:defRPr sz="3136"/>
            </a:pPr>
            <a:r>
              <a:rPr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Cuando aparte los diezmos, no los guarde pensando llevarlos en otra ocasión más adelante. El enemigo podría aprovechar esta oportunidad para tentarle y hacerle caer.</a:t>
            </a:r>
          </a:p>
          <a:p>
            <a:pPr marL="336042" indent="-336042" defTabSz="896111">
              <a:buClr>
                <a:srgbClr val="004782"/>
              </a:buClr>
              <a:defRPr sz="3136"/>
            </a:pPr>
            <a:r>
              <a:rPr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No le dé un uso particular a los diezmos. Solo la iglesia tiene esa potestad, mediante sus distintas organizaciones.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" grpId="1" build="p" animBg="1" advAuto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>
            <a:spLocks noGrp="1"/>
          </p:cNvSpPr>
          <p:nvPr>
            <p:ph type="body" idx="1"/>
          </p:nvPr>
        </p:nvSpPr>
        <p:spPr>
          <a:xfrm>
            <a:off x="179511" y="980727"/>
            <a:ext cx="6768753" cy="460851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12039" indent="-312039" defTabSz="832104">
              <a:spcBef>
                <a:spcPts val="600"/>
              </a:spcBef>
              <a:buClr>
                <a:srgbClr val="004782"/>
              </a:buClr>
              <a:defRPr sz="2912"/>
            </a:pPr>
            <a:r>
              <a:rPr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No olvide que los diezmos no nos pertenecen, por lo tanto no tenemos el derecho de decidir qué hacer con lo que no es nuestro.</a:t>
            </a:r>
          </a:p>
          <a:p>
            <a:pPr marL="312039" indent="-312039" defTabSz="832104">
              <a:spcBef>
                <a:spcPts val="600"/>
              </a:spcBef>
              <a:buClr>
                <a:srgbClr val="004782"/>
              </a:buClr>
              <a:defRPr sz="2912"/>
            </a:pPr>
            <a:r>
              <a:rPr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Recuerde que fue Dios mismo quien definió para qué debemos usar los diezmos.</a:t>
            </a:r>
          </a:p>
          <a:p>
            <a:pPr marL="312039" indent="-312039" defTabSz="832104">
              <a:spcBef>
                <a:spcPts val="600"/>
              </a:spcBef>
              <a:buClr>
                <a:srgbClr val="004782"/>
              </a:buClr>
              <a:defRPr sz="2912"/>
            </a:pPr>
            <a:r>
              <a:rPr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No utilice los diezmos como medio de presionar decisiones en la organización superior.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1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" grpId="1" build="p" animBg="1" advAuto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>
            <a:spLocks noGrp="1"/>
          </p:cNvSpPr>
          <p:nvPr>
            <p:ph type="body" idx="1"/>
          </p:nvPr>
        </p:nvSpPr>
        <p:spPr>
          <a:xfrm>
            <a:off x="395535" y="1196752"/>
            <a:ext cx="6480721" cy="4824536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Clr>
                <a:srgbClr val="004782"/>
              </a:buClr>
            </a:pPr>
            <a:r>
              <a:rPr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Cuando alguien sugiera retener los diezmos para presionar algún pedido en particular, no acepte tal sugerencia ya que no viene de Dios.</a:t>
            </a:r>
          </a:p>
          <a:p>
            <a:pPr>
              <a:buClr>
                <a:srgbClr val="004782"/>
              </a:buClr>
            </a:pPr>
            <a:r>
              <a:rPr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No use nunca los diezmos para hacer arreglos en el templo.</a:t>
            </a:r>
          </a:p>
          <a:p>
            <a:pPr>
              <a:buClr>
                <a:srgbClr val="004782"/>
              </a:buClr>
            </a:pPr>
            <a:r>
              <a:rPr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El diezmo nunca debe usarse para construcción de templos.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7" grpId="1" build="p" animBg="1" advAuto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>
            <a:spLocks noGrp="1"/>
          </p:cNvSpPr>
          <p:nvPr>
            <p:ph type="body" idx="1"/>
          </p:nvPr>
        </p:nvSpPr>
        <p:spPr>
          <a:xfrm>
            <a:off x="323527" y="1556792"/>
            <a:ext cx="6408713" cy="460851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11479" indent="-411479" defTabSz="877823">
              <a:spcBef>
                <a:spcPts val="900"/>
              </a:spcBef>
              <a:buClr>
                <a:srgbClr val="004782"/>
              </a:buClr>
              <a:defRPr sz="3072"/>
            </a:pPr>
            <a:r>
              <a:rPr sz="3839"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El diezmo no debe usarse para dar ayudas a personas necesitadas.</a:t>
            </a:r>
          </a:p>
          <a:p>
            <a:pPr marL="411479" indent="-411479" defTabSz="877823">
              <a:spcBef>
                <a:spcPts val="900"/>
              </a:spcBef>
              <a:buClr>
                <a:srgbClr val="004782"/>
              </a:buClr>
              <a:defRPr sz="3072"/>
            </a:pPr>
            <a:r>
              <a:rPr sz="3839"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El uso de los diezmos no es potestad de la persona que los devuelve ni de la iglesia local que los recibe.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9" grpId="1" build="p" animBg="1" advAuto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>
            <a:spLocks noGrp="1"/>
          </p:cNvSpPr>
          <p:nvPr>
            <p:ph type="body" sz="half" idx="1"/>
          </p:nvPr>
        </p:nvSpPr>
        <p:spPr>
          <a:xfrm>
            <a:off x="467543" y="2060848"/>
            <a:ext cx="6192689" cy="3816424"/>
          </a:xfrm>
          <a:prstGeom prst="rect">
            <a:avLst/>
          </a:prstGeom>
        </p:spPr>
        <p:txBody>
          <a:bodyPr>
            <a:normAutofit/>
          </a:bodyPr>
          <a:lstStyle>
            <a:lvl1pPr marL="428625" indent="-428625">
              <a:spcBef>
                <a:spcPts val="900"/>
              </a:spcBef>
              <a:buClr>
                <a:srgbClr val="004782"/>
              </a:buClr>
              <a:defRPr sz="4000"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defRPr>
            </a:lvl1pPr>
          </a:lstStyle>
          <a:p>
            <a:pPr>
              <a:defRPr sz="3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sz="4000"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El diezmo tampoco se debe usar para compra de literatura o de cualquier otro material, por muy bueno que este sea.</a:t>
            </a:r>
          </a:p>
        </p:txBody>
      </p:sp>
    </p:spTree>
  </p:cSld>
  <p:clrMapOvr>
    <a:masterClrMapping/>
  </p:clrMapOvr>
  <p:transition spd="slow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>
            <a:spLocks noGrp="1"/>
          </p:cNvSpPr>
          <p:nvPr>
            <p:ph type="title"/>
          </p:nvPr>
        </p:nvSpPr>
        <p:spPr>
          <a:xfrm>
            <a:off x="1115615" y="980727"/>
            <a:ext cx="5616625" cy="86409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868680">
              <a:defRPr sz="4560" b="1">
                <a:solidFill>
                  <a:srgbClr val="660033"/>
                </a:solidFill>
                <a:effectLst>
                  <a:outerShdw blurRad="48260" dist="37050" dir="5460000" rotWithShape="0">
                    <a:srgbClr val="000000">
                      <a:alpha val="38000"/>
                    </a:srgbClr>
                  </a:outerShdw>
                </a:effectLst>
                <a:latin typeface="Candara"/>
                <a:ea typeface="Candara"/>
                <a:cs typeface="Candara"/>
                <a:sym typeface="Candara"/>
              </a:defRPr>
            </a:lvl1pPr>
          </a:lstStyle>
          <a:p>
            <a:pPr>
              <a:defRPr sz="4180" b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  <a:sym typeface="Calibri"/>
              </a:defRPr>
            </a:pPr>
            <a:r>
              <a:rPr sz="4560" b="1">
                <a:solidFill>
                  <a:srgbClr val="660033"/>
                </a:solidFill>
                <a:effectLst>
                  <a:outerShdw blurRad="48260" dist="37050" dir="5460000" rotWithShape="0">
                    <a:srgbClr val="000000">
                      <a:alpha val="38000"/>
                    </a:srgbClr>
                  </a:outerShdw>
                </a:effectLst>
                <a:latin typeface="Candara"/>
                <a:ea typeface="Candara"/>
                <a:cs typeface="Candara"/>
                <a:sym typeface="Candara"/>
              </a:rPr>
              <a:t>Consejos inspirados.</a:t>
            </a:r>
          </a:p>
        </p:txBody>
      </p:sp>
      <p:sp>
        <p:nvSpPr>
          <p:cNvPr id="154" name="Shape 154"/>
          <p:cNvSpPr>
            <a:spLocks noGrp="1"/>
          </p:cNvSpPr>
          <p:nvPr>
            <p:ph type="body" idx="1"/>
          </p:nvPr>
        </p:nvSpPr>
        <p:spPr>
          <a:xfrm>
            <a:off x="390363" y="2359587"/>
            <a:ext cx="7067130" cy="424847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28625" indent="-428625">
              <a:spcBef>
                <a:spcPts val="900"/>
              </a:spcBef>
              <a:buClr>
                <a:srgbClr val="004782"/>
              </a:buClr>
            </a:pPr>
            <a:r>
              <a:rPr sz="4000" i="1"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“El diezmo </a:t>
            </a:r>
            <a:r>
              <a:rPr sz="4000" i="1" u="sng"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no es fondo para gastos de iglesia</a:t>
            </a:r>
            <a:r>
              <a:rPr sz="4000" i="1"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. La porción que Dios se ha reservado no debe usarse </a:t>
            </a:r>
            <a:r>
              <a:rPr sz="4000" i="1" u="sng"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para ningún otro propósito</a:t>
            </a:r>
            <a:r>
              <a:rPr sz="4000" i="1"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 fuera del que él ha especificado.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" grpId="1" build="p" animBg="1" advAuto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image3.png" descr="Bi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" y="4959954"/>
            <a:ext cx="2555777" cy="1898046"/>
          </a:xfrm>
          <a:prstGeom prst="rect">
            <a:avLst/>
          </a:prstGeom>
          <a:ln w="12700">
            <a:miter lim="400000"/>
          </a:ln>
        </p:spPr>
      </p:pic>
      <p:sp>
        <p:nvSpPr>
          <p:cNvPr id="113" name="Shape 113"/>
          <p:cNvSpPr>
            <a:spLocks noGrp="1"/>
          </p:cNvSpPr>
          <p:nvPr>
            <p:ph type="body" idx="1"/>
          </p:nvPr>
        </p:nvSpPr>
        <p:spPr>
          <a:xfrm>
            <a:off x="611559" y="1556792"/>
            <a:ext cx="6644193" cy="4392488"/>
          </a:xfrm>
          <a:prstGeom prst="rect">
            <a:avLst/>
          </a:prstGeom>
        </p:spPr>
        <p:txBody>
          <a:bodyPr>
            <a:normAutofit/>
          </a:bodyPr>
          <a:lstStyle>
            <a:lvl1pPr marL="390048" indent="-390048" defTabSz="832104">
              <a:spcBef>
                <a:spcPts val="800"/>
              </a:spcBef>
              <a:buClr>
                <a:srgbClr val="004782"/>
              </a:buClr>
              <a:defRPr sz="3640" i="1"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defRPr>
            </a:lvl1pPr>
          </a:lstStyle>
          <a:p>
            <a:pPr>
              <a:defRPr sz="2912" i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sz="3640" i="1"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“Y ninguno se presentará delante de Jehová con las manos vacías; cada uno con la ofrenda de su mano, conforme a la bendición que Jehová tu Dios te hubiere dado”. Deuteronomio. 16:16-17.</a:t>
            </a:r>
          </a:p>
        </p:txBody>
      </p:sp>
    </p:spTree>
  </p:cSld>
  <p:clrMapOvr>
    <a:masterClrMapping/>
  </p:clrMapOvr>
  <p:transition spd="slow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>
            <a:spLocks noGrp="1"/>
          </p:cNvSpPr>
          <p:nvPr>
            <p:ph type="body" idx="1"/>
          </p:nvPr>
        </p:nvSpPr>
        <p:spPr>
          <a:xfrm>
            <a:off x="395535" y="1124744"/>
            <a:ext cx="7344817" cy="489654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28625" indent="-428625">
              <a:spcBef>
                <a:spcPts val="900"/>
              </a:spcBef>
              <a:buClr>
                <a:srgbClr val="004782"/>
              </a:buClr>
            </a:pPr>
            <a:r>
              <a:rPr sz="4000" i="1"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Que nadie se sienta libre para retener sus diezmos </a:t>
            </a:r>
            <a:r>
              <a:rPr sz="4000" i="1" u="sng"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a fin de usarlos según su propio juicio</a:t>
            </a:r>
            <a:r>
              <a:rPr sz="4000" i="1"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. </a:t>
            </a:r>
            <a:r>
              <a:rPr sz="4000" i="1" u="sng"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No debe emplearse en casos de emergencia</a:t>
            </a:r>
            <a:r>
              <a:rPr sz="4000" i="1"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, ni como parezca conveniente, </a:t>
            </a:r>
            <a:r>
              <a:rPr sz="4000" i="1" u="sng"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aún en cosas que conciernan a la obra de Dios</a:t>
            </a:r>
            <a:r>
              <a:rPr sz="3600" i="1"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”. CMC.pág.106.</a:t>
            </a:r>
          </a:p>
        </p:txBody>
      </p:sp>
    </p:spTree>
  </p:cSld>
  <p:clrMapOvr>
    <a:masterClrMapping/>
  </p:clrMapOvr>
  <p:transition spd="slow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/>
          </p:cNvSpPr>
          <p:nvPr>
            <p:ph type="body" idx="1"/>
          </p:nvPr>
        </p:nvSpPr>
        <p:spPr>
          <a:xfrm>
            <a:off x="179511" y="1412776"/>
            <a:ext cx="6912769" cy="468052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94335" indent="-394335" defTabSz="841247">
              <a:spcBef>
                <a:spcPts val="800"/>
              </a:spcBef>
              <a:buClr>
                <a:srgbClr val="004782"/>
              </a:buClr>
              <a:defRPr sz="2944"/>
            </a:pPr>
            <a:r>
              <a:rPr sz="3680" i="1"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“Me ha sido dado un mensaje claro y bien definido para nuestro pueblo. Se me ha pedido que les comunique que </a:t>
            </a:r>
            <a:r>
              <a:rPr sz="3680" i="1" u="sng"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se está cometiendo un error al dedicar el diezmo a diferentes propósitos </a:t>
            </a:r>
            <a:r>
              <a:rPr sz="3680" i="1"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que, aunque son buenos en sí mismo, </a:t>
            </a:r>
          </a:p>
        </p:txBody>
      </p:sp>
    </p:spTree>
  </p:cSld>
  <p:clrMapOvr>
    <a:masterClrMapping/>
  </p:clrMapOvr>
  <p:transition spd="slow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>
            <a:spLocks noGrp="1"/>
          </p:cNvSpPr>
          <p:nvPr>
            <p:ph type="body" idx="1"/>
          </p:nvPr>
        </p:nvSpPr>
        <p:spPr>
          <a:xfrm>
            <a:off x="179511" y="1484784"/>
            <a:ext cx="6840761" cy="460851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36042" indent="-336042" defTabSz="896111">
              <a:lnSpc>
                <a:spcPct val="90000"/>
              </a:lnSpc>
              <a:spcBef>
                <a:spcPts val="900"/>
              </a:spcBef>
              <a:buSzTx/>
              <a:buNone/>
              <a:defRPr sz="3136"/>
            </a:pPr>
            <a:r>
              <a:rPr sz="3920" i="1"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   no son los objetivos para los cuales el Señor ha establecido el diezmo. </a:t>
            </a:r>
            <a:r>
              <a:rPr sz="3920" i="1" u="sng"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Los que hacen este uso del diezmo, se están apartando de las disposiciones del Señor y Dios los juzgará por esto</a:t>
            </a:r>
            <a:r>
              <a:rPr sz="3920" i="1"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”.           </a:t>
            </a:r>
            <a:r>
              <a:rPr sz="3528" i="1"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CMC, Página107.</a:t>
            </a:r>
          </a:p>
        </p:txBody>
      </p:sp>
      <p:pic>
        <p:nvPicPr>
          <p:cNvPr id="161" name="image4.png" descr="pluma4.png"/>
          <p:cNvPicPr>
            <a:picLocks noChangeAspect="1"/>
          </p:cNvPicPr>
          <p:nvPr/>
        </p:nvPicPr>
        <p:blipFill>
          <a:blip r:embed="rId2">
            <a:extLst/>
          </a:blip>
          <a:srcRect l="19653"/>
          <a:stretch>
            <a:fillRect/>
          </a:stretch>
        </p:blipFill>
        <p:spPr>
          <a:xfrm>
            <a:off x="7808032" y="0"/>
            <a:ext cx="1335968" cy="220486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1" grpId="1" animBg="1" advAuto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>
            <a:spLocks noGrp="1"/>
          </p:cNvSpPr>
          <p:nvPr>
            <p:ph type="body" idx="1"/>
          </p:nvPr>
        </p:nvSpPr>
        <p:spPr>
          <a:xfrm>
            <a:off x="251519" y="1340767"/>
            <a:ext cx="7238147" cy="398504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7186" indent="-347186" defTabSz="822959">
              <a:buClr>
                <a:srgbClr val="004782"/>
              </a:buClr>
              <a:defRPr sz="2880"/>
            </a:pPr>
            <a:r>
              <a:rPr sz="3239" i="1"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“Se comete </a:t>
            </a:r>
            <a:r>
              <a:rPr sz="3239" i="1" u="sng"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un grave error </a:t>
            </a:r>
            <a:r>
              <a:rPr sz="3239" i="1"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cuando el diezmo se aparta del objetivo para el que ha sido designado: </a:t>
            </a:r>
            <a:r>
              <a:rPr sz="3239" i="1" u="sng"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el sostén de los </a:t>
            </a:r>
            <a:r>
              <a:rPr sz="3239" i="1"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ministros. El diezmo es del Señor y los que interfieren con el </a:t>
            </a:r>
            <a:r>
              <a:rPr sz="3239" i="1" u="sng"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serán castigados con la pérdida de su riqueza eterna </a:t>
            </a:r>
            <a:r>
              <a:rPr sz="3600" i="1"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a menos que se arrepientan.</a:t>
            </a:r>
          </a:p>
        </p:txBody>
      </p:sp>
    </p:spTree>
  </p:cSld>
  <p:clrMapOvr>
    <a:masterClrMapping/>
  </p:clrMapOvr>
  <p:transition spd="slow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>
            <a:spLocks noGrp="1"/>
          </p:cNvSpPr>
          <p:nvPr>
            <p:ph type="body" idx="1"/>
          </p:nvPr>
        </p:nvSpPr>
        <p:spPr>
          <a:xfrm>
            <a:off x="323527" y="1412776"/>
            <a:ext cx="7631028" cy="424847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11479" indent="-411479" defTabSz="877823">
              <a:spcBef>
                <a:spcPts val="900"/>
              </a:spcBef>
              <a:buClr>
                <a:srgbClr val="004782"/>
              </a:buClr>
              <a:defRPr sz="3072"/>
            </a:pPr>
            <a:r>
              <a:rPr sz="3839" i="1"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“La porción que Dios se ha reservado no ha de ser dedicada a ningún otro propósito que el especificado por El. No se sienta nadie libre de retener sus diezmos, a fin de emplearlos según su criterio”</a:t>
            </a:r>
            <a:r>
              <a:rPr sz="3455" i="1"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. </a:t>
            </a:r>
            <a:r>
              <a:rPr sz="2688" i="1"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O.E. página 237</a:t>
            </a:r>
            <a:r>
              <a:rPr sz="2688"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.</a:t>
            </a:r>
          </a:p>
        </p:txBody>
      </p:sp>
      <p:pic>
        <p:nvPicPr>
          <p:cNvPr id="166" name="image4.png" descr="pluma4.png"/>
          <p:cNvPicPr>
            <a:picLocks noChangeAspect="1"/>
          </p:cNvPicPr>
          <p:nvPr/>
        </p:nvPicPr>
        <p:blipFill>
          <a:blip r:embed="rId2">
            <a:extLst/>
          </a:blip>
          <a:srcRect l="19653"/>
          <a:stretch>
            <a:fillRect/>
          </a:stretch>
        </p:blipFill>
        <p:spPr>
          <a:xfrm>
            <a:off x="7808032" y="0"/>
            <a:ext cx="1335968" cy="220486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" grpId="1" animBg="1" advAuto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>
            <a:spLocks noGrp="1"/>
          </p:cNvSpPr>
          <p:nvPr>
            <p:ph type="body" idx="1"/>
          </p:nvPr>
        </p:nvSpPr>
        <p:spPr>
          <a:xfrm>
            <a:off x="323527" y="1340768"/>
            <a:ext cx="7604676" cy="468052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spcBef>
                <a:spcPts val="900"/>
              </a:spcBef>
              <a:buSzTx/>
              <a:buNone/>
            </a:pPr>
            <a:r>
              <a:rPr sz="4000"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  </a:t>
            </a:r>
            <a:r>
              <a:rPr sz="4000" i="1"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Que la obra no siga siendo limitada debido a que el diezmo ha sido apartado hacia diversos conductos que no tienen nada que ver con el fin al que Dios lo destinó”. </a:t>
            </a:r>
            <a:r>
              <a:rPr sz="3600" i="1"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CMC, página 107</a:t>
            </a:r>
            <a:r>
              <a:rPr sz="4000" i="1"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.</a:t>
            </a:r>
          </a:p>
        </p:txBody>
      </p:sp>
      <p:pic>
        <p:nvPicPr>
          <p:cNvPr id="169" name="image4.png" descr="pluma4.png"/>
          <p:cNvPicPr>
            <a:picLocks noChangeAspect="1"/>
          </p:cNvPicPr>
          <p:nvPr/>
        </p:nvPicPr>
        <p:blipFill>
          <a:blip r:embed="rId2">
            <a:extLst/>
          </a:blip>
          <a:srcRect l="19653"/>
          <a:stretch>
            <a:fillRect/>
          </a:stretch>
        </p:blipFill>
        <p:spPr>
          <a:xfrm>
            <a:off x="7808032" y="0"/>
            <a:ext cx="1335968" cy="220486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9" grpId="1" animBg="1" advAuto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>
            <a:spLocks noGrp="1"/>
          </p:cNvSpPr>
          <p:nvPr>
            <p:ph type="body" idx="1"/>
          </p:nvPr>
        </p:nvSpPr>
        <p:spPr>
          <a:xfrm>
            <a:off x="179511" y="1268760"/>
            <a:ext cx="6768753" cy="468052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06868" indent="-406868" defTabSz="850391">
              <a:lnSpc>
                <a:spcPct val="90000"/>
              </a:lnSpc>
              <a:spcBef>
                <a:spcPts val="800"/>
              </a:spcBef>
              <a:buClr>
                <a:srgbClr val="004782"/>
              </a:buClr>
              <a:defRPr sz="2697"/>
            </a:pPr>
            <a:r>
              <a:rPr sz="3441" i="1"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“El diezmo ha sido puesto aparte con un propósito especial. </a:t>
            </a:r>
            <a:r>
              <a:rPr sz="3441" i="1" u="sng"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No debe considerarse como un fondo para pobres.</a:t>
            </a:r>
            <a:r>
              <a:rPr sz="3441" i="1"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 Debe dedicarse, especialmente, al sostén de los que predican el mensaje de Dios al mundo; y no hay que desviarlo de éste propósito.</a:t>
            </a:r>
            <a:r>
              <a:rPr i="1"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”CMC, página 108</a:t>
            </a:r>
            <a:r>
              <a:rPr sz="2046" i="1">
                <a:solidFill>
                  <a:srgbClr val="004782"/>
                </a:solidFill>
              </a:rPr>
              <a:t>.</a:t>
            </a:r>
          </a:p>
        </p:txBody>
      </p:sp>
      <p:pic>
        <p:nvPicPr>
          <p:cNvPr id="172" name="image4.png" descr="pluma4.png"/>
          <p:cNvPicPr>
            <a:picLocks noChangeAspect="1"/>
          </p:cNvPicPr>
          <p:nvPr/>
        </p:nvPicPr>
        <p:blipFill>
          <a:blip r:embed="rId2">
            <a:extLst/>
          </a:blip>
          <a:srcRect l="19653"/>
          <a:stretch>
            <a:fillRect/>
          </a:stretch>
        </p:blipFill>
        <p:spPr>
          <a:xfrm>
            <a:off x="7808032" y="0"/>
            <a:ext cx="1335968" cy="220486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2" grpId="1" animBg="1" advAuto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>
            <a:spLocks noGrp="1"/>
          </p:cNvSpPr>
          <p:nvPr>
            <p:ph type="body" idx="1"/>
          </p:nvPr>
        </p:nvSpPr>
        <p:spPr>
          <a:xfrm>
            <a:off x="251519" y="1412776"/>
            <a:ext cx="6840761" cy="460851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74189" indent="-374189" defTabSz="886968">
              <a:lnSpc>
                <a:spcPct val="90000"/>
              </a:lnSpc>
              <a:spcBef>
                <a:spcPts val="800"/>
              </a:spcBef>
              <a:buClr>
                <a:srgbClr val="004782"/>
              </a:buClr>
              <a:defRPr sz="3104"/>
            </a:pPr>
            <a:r>
              <a:rPr sz="3492" i="1"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“Se me mostró que es un error emplear los diezmos para satisfacer los gastos ocasionales de la iglesia. Pero estáis robando a Dios cada vez que ponéis vuestras manos en la tesorería y extraéis fondos para satisfacer los gastos corrientes de la iglesia</a:t>
            </a:r>
            <a:r>
              <a:rPr i="1"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”. CMC, Página 108.</a:t>
            </a:r>
          </a:p>
        </p:txBody>
      </p:sp>
      <p:pic>
        <p:nvPicPr>
          <p:cNvPr id="175" name="image4.png" descr="pluma4.png"/>
          <p:cNvPicPr>
            <a:picLocks noChangeAspect="1"/>
          </p:cNvPicPr>
          <p:nvPr/>
        </p:nvPicPr>
        <p:blipFill>
          <a:blip r:embed="rId2">
            <a:extLst/>
          </a:blip>
          <a:srcRect l="19653"/>
          <a:stretch>
            <a:fillRect/>
          </a:stretch>
        </p:blipFill>
        <p:spPr>
          <a:xfrm>
            <a:off x="7808032" y="0"/>
            <a:ext cx="1335968" cy="220486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5" grpId="1" animBg="1" advAuto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>
            <a:spLocks noGrp="1"/>
          </p:cNvSpPr>
          <p:nvPr>
            <p:ph type="body" idx="1"/>
          </p:nvPr>
        </p:nvSpPr>
        <p:spPr>
          <a:xfrm>
            <a:off x="395535" y="1412775"/>
            <a:ext cx="6984777" cy="453650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11479" indent="-411479" defTabSz="877823">
              <a:spcBef>
                <a:spcPts val="900"/>
              </a:spcBef>
              <a:buClr>
                <a:srgbClr val="004782"/>
              </a:buClr>
              <a:defRPr sz="3072"/>
            </a:pPr>
            <a:r>
              <a:rPr sz="3839" i="1"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“Su pueblo de hoy ha de recordar que la casa de culto es propiedad del Señor y que ha de ser escrupulosamente cuidada. </a:t>
            </a:r>
            <a:r>
              <a:rPr sz="3839" i="1" u="sng"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Pero los fondos para esta obra no han de provenir del diezmo.</a:t>
            </a:r>
            <a:r>
              <a:rPr sz="3839" i="1"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” </a:t>
            </a:r>
            <a:r>
              <a:rPr i="1"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O.E. página 238.</a:t>
            </a:r>
          </a:p>
        </p:txBody>
      </p:sp>
      <p:pic>
        <p:nvPicPr>
          <p:cNvPr id="178" name="image4.png" descr="pluma4.png"/>
          <p:cNvPicPr>
            <a:picLocks noChangeAspect="1"/>
          </p:cNvPicPr>
          <p:nvPr/>
        </p:nvPicPr>
        <p:blipFill>
          <a:blip r:embed="rId2">
            <a:extLst/>
          </a:blip>
          <a:srcRect l="19653"/>
          <a:stretch>
            <a:fillRect/>
          </a:stretch>
        </p:blipFill>
        <p:spPr>
          <a:xfrm>
            <a:off x="7808032" y="0"/>
            <a:ext cx="1335968" cy="220486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8" grpId="1" animBg="1" advAuto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Shape 180"/>
          <p:cNvSpPr>
            <a:spLocks noGrp="1"/>
          </p:cNvSpPr>
          <p:nvPr>
            <p:ph type="title"/>
          </p:nvPr>
        </p:nvSpPr>
        <p:spPr>
          <a:xfrm>
            <a:off x="827584" y="2636912"/>
            <a:ext cx="7272808" cy="2376264"/>
          </a:xfrm>
          <a:prstGeom prst="rect">
            <a:avLst/>
          </a:prstGeom>
        </p:spPr>
        <p:txBody>
          <a:bodyPr>
            <a:normAutofit/>
          </a:bodyPr>
          <a:lstStyle>
            <a:lvl1pPr marL="2394065" indent="-2394065" algn="l" defTabSz="877823">
              <a:buClr>
                <a:srgbClr val="C00000"/>
              </a:buClr>
              <a:buSzPct val="150000"/>
              <a:buFont typeface="Trebuchet MS"/>
              <a:buAutoNum type="romanUcPeriod" startAt="3"/>
              <a:defRPr sz="7679" b="1">
                <a:solidFill>
                  <a:srgbClr val="C00000"/>
                </a:solidFill>
                <a:effectLst>
                  <a:outerShdw blurRad="48768" dist="37440" dir="5460000" rotWithShape="0">
                    <a:srgbClr val="000000">
                      <a:alpha val="38000"/>
                    </a:srgbClr>
                  </a:outerShdw>
                </a:effectLst>
                <a:latin typeface="Candara"/>
                <a:ea typeface="Candara"/>
                <a:cs typeface="Candara"/>
                <a:sym typeface="Candara"/>
              </a:defRPr>
            </a:lvl1pPr>
          </a:lstStyle>
          <a:p>
            <a:pPr>
              <a:defRPr sz="4224" b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  <a:sym typeface="Calibri"/>
              </a:defRPr>
            </a:pPr>
            <a:r>
              <a:rPr sz="7679" b="1">
                <a:solidFill>
                  <a:srgbClr val="C00000"/>
                </a:solidFill>
                <a:effectLst>
                  <a:outerShdw blurRad="48768" dist="37440" dir="5460000" rotWithShape="0">
                    <a:srgbClr val="000000">
                      <a:alpha val="38000"/>
                    </a:srgbClr>
                  </a:outerShdw>
                </a:effectLst>
                <a:latin typeface="Candara"/>
                <a:ea typeface="Candara"/>
                <a:cs typeface="Candara"/>
                <a:sym typeface="Candara"/>
              </a:rPr>
              <a:t> El uso de las ofrendas.</a:t>
            </a:r>
          </a:p>
        </p:txBody>
      </p:sp>
    </p:spTree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>
            <a:spLocks noGrp="1"/>
          </p:cNvSpPr>
          <p:nvPr>
            <p:ph type="body" idx="1"/>
          </p:nvPr>
        </p:nvSpPr>
        <p:spPr>
          <a:xfrm>
            <a:off x="179511" y="1772816"/>
            <a:ext cx="6624737" cy="439248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Clr>
                <a:srgbClr val="C00000"/>
              </a:buClr>
              <a:defRPr>
                <a:solidFill>
                  <a:srgbClr val="C00000"/>
                </a:solidFill>
                <a:latin typeface="Candara"/>
                <a:ea typeface="Candara"/>
                <a:cs typeface="Candara"/>
                <a:sym typeface="Candara"/>
              </a:defRPr>
            </a:lvl1pPr>
          </a:lstStyle>
          <a:p>
            <a:pPr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>
                <a:solidFill>
                  <a:srgbClr val="C00000"/>
                </a:solidFill>
                <a:latin typeface="Candara"/>
                <a:ea typeface="Candara"/>
                <a:cs typeface="Candara"/>
                <a:sym typeface="Candara"/>
              </a:rPr>
              <a:t>El anciano debe vigilar para que a las ofrendas como a los diezmos se les dé el destino que la iglesia ha establecido en los reglamentos denominacionales, los cuales están fundamentados sobre principios inspirados por Dios.</a:t>
            </a:r>
          </a:p>
        </p:txBody>
      </p:sp>
    </p:spTree>
  </p:cSld>
  <p:clrMapOvr>
    <a:masterClrMapping/>
  </p:clrMapOvr>
  <p:transition spd="slow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>
            <a:spLocks noGrp="1"/>
          </p:cNvSpPr>
          <p:nvPr>
            <p:ph type="body" idx="1"/>
          </p:nvPr>
        </p:nvSpPr>
        <p:spPr>
          <a:xfrm>
            <a:off x="251519" y="1628800"/>
            <a:ext cx="7456960" cy="482453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85762" indent="-385762">
              <a:spcBef>
                <a:spcPts val="800"/>
              </a:spcBef>
              <a:buClr>
                <a:srgbClr val="C00000"/>
              </a:buClr>
            </a:pPr>
            <a:r>
              <a:rPr sz="3600">
                <a:solidFill>
                  <a:srgbClr val="C00000"/>
                </a:solidFill>
                <a:latin typeface="Candara"/>
                <a:ea typeface="Candara"/>
                <a:cs typeface="Candara"/>
                <a:sym typeface="Candara"/>
              </a:rPr>
              <a:t>Las ofrendas son los recursos con los cuales cuenta la iglesia para sus gastos particulares y para sus programas internos. No obstante, las ofrendas tienen un orden establecido acerca de la manera como la iglesia debe usarlas</a:t>
            </a:r>
            <a:r>
              <a:rPr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.</a:t>
            </a:r>
          </a:p>
        </p:txBody>
      </p:sp>
    </p:spTree>
  </p:cSld>
  <p:clrMapOvr>
    <a:masterClrMapping/>
  </p:clrMapOvr>
  <p:transition spd="slow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Shape 184"/>
          <p:cNvSpPr>
            <a:spLocks noGrp="1"/>
          </p:cNvSpPr>
          <p:nvPr>
            <p:ph type="title"/>
          </p:nvPr>
        </p:nvSpPr>
        <p:spPr>
          <a:xfrm>
            <a:off x="773956" y="693301"/>
            <a:ext cx="7190401" cy="167151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877823">
              <a:defRPr sz="4800" b="1">
                <a:solidFill>
                  <a:srgbClr val="C00000"/>
                </a:solidFill>
                <a:effectLst>
                  <a:outerShdw blurRad="48768" dist="37440" dir="5460000" rotWithShape="0">
                    <a:srgbClr val="000000">
                      <a:alpha val="38000"/>
                    </a:srgbClr>
                  </a:outerShdw>
                </a:effectLst>
                <a:latin typeface="Candara"/>
                <a:ea typeface="Candara"/>
                <a:cs typeface="Candara"/>
                <a:sym typeface="Candara"/>
              </a:defRPr>
            </a:lvl1pPr>
          </a:lstStyle>
          <a:p>
            <a:pPr>
              <a:defRPr b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  <a:sym typeface="Calibri"/>
              </a:defRPr>
            </a:pPr>
            <a:r>
              <a:rPr b="1">
                <a:solidFill>
                  <a:srgbClr val="C00000"/>
                </a:solidFill>
                <a:effectLst>
                  <a:outerShdw blurRad="48768" dist="37440" dir="5460000" rotWithShape="0">
                    <a:srgbClr val="000000">
                      <a:alpha val="38000"/>
                    </a:srgbClr>
                  </a:outerShdw>
                </a:effectLst>
                <a:latin typeface="Candara"/>
                <a:ea typeface="Candara"/>
                <a:cs typeface="Candara"/>
                <a:sym typeface="Candara"/>
              </a:rPr>
              <a:t>Las ofrendas se reparten        de la siguiente manera:</a:t>
            </a:r>
          </a:p>
        </p:txBody>
      </p:sp>
      <p:sp>
        <p:nvSpPr>
          <p:cNvPr id="185" name="Shape 185"/>
          <p:cNvSpPr>
            <a:spLocks noGrp="1"/>
          </p:cNvSpPr>
          <p:nvPr>
            <p:ph type="body" sz="half" idx="1"/>
          </p:nvPr>
        </p:nvSpPr>
        <p:spPr>
          <a:xfrm>
            <a:off x="642391" y="2780928"/>
            <a:ext cx="6995122" cy="338437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spcBef>
                <a:spcPts val="800"/>
              </a:spcBef>
              <a:buSzTx/>
              <a:buNone/>
              <a:defRPr sz="3600"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defRPr>
            </a:lvl1pPr>
          </a:lstStyle>
          <a:p>
            <a:pPr>
              <a:defRPr sz="3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sz="3600"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a)- El 60% del total de las ofrendas que entran en la iglesia, se queda en la iglesia local. La iglesia puede usar ese 60% para cubrir todas sus necesidades: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1" build="p" animBg="1" advAuto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>
            <a:spLocks noGrp="1"/>
          </p:cNvSpPr>
          <p:nvPr>
            <p:ph type="body" idx="1"/>
          </p:nvPr>
        </p:nvSpPr>
        <p:spPr>
          <a:xfrm>
            <a:off x="323527" y="1484784"/>
            <a:ext cx="6624737" cy="424847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33768" indent="-433768" defTabSz="841247">
              <a:spcBef>
                <a:spcPts val="900"/>
              </a:spcBef>
              <a:buClr>
                <a:srgbClr val="004782"/>
              </a:buClr>
              <a:defRPr sz="2944"/>
            </a:pPr>
            <a:r>
              <a:rPr sz="4048"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Pago de servicios públicos.</a:t>
            </a:r>
          </a:p>
          <a:p>
            <a:pPr marL="433768" indent="-433768" defTabSz="841247">
              <a:spcBef>
                <a:spcPts val="900"/>
              </a:spcBef>
              <a:buClr>
                <a:srgbClr val="004782"/>
              </a:buClr>
              <a:defRPr sz="2944"/>
            </a:pPr>
            <a:r>
              <a:rPr sz="4048"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Programas de cada departamento de la iglesia.</a:t>
            </a:r>
          </a:p>
          <a:p>
            <a:pPr marL="433768" indent="-433768" defTabSz="841247">
              <a:spcBef>
                <a:spcPts val="1000"/>
              </a:spcBef>
              <a:buClr>
                <a:srgbClr val="004782"/>
              </a:buClr>
              <a:defRPr sz="2944"/>
            </a:pPr>
            <a:r>
              <a:rPr sz="4048"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Desarrollo del programa misionero de la iglesia</a:t>
            </a:r>
            <a:r>
              <a:rPr sz="4416"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7" grpId="1" build="p" animBg="1" advAuto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Shape 189"/>
          <p:cNvSpPr>
            <a:spLocks noGrp="1"/>
          </p:cNvSpPr>
          <p:nvPr>
            <p:ph type="body" idx="1"/>
          </p:nvPr>
        </p:nvSpPr>
        <p:spPr>
          <a:xfrm>
            <a:off x="323527" y="1412776"/>
            <a:ext cx="7355162" cy="432048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15766" indent="-415766" defTabSz="886968">
              <a:spcBef>
                <a:spcPts val="900"/>
              </a:spcBef>
              <a:buClr>
                <a:srgbClr val="004782"/>
              </a:buClr>
              <a:defRPr sz="3104"/>
            </a:pPr>
            <a:r>
              <a:rPr sz="3880"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Mantenimiento de la planta física o templo.</a:t>
            </a:r>
          </a:p>
          <a:p>
            <a:pPr marL="415766" indent="-415766" defTabSz="886968">
              <a:spcBef>
                <a:spcPts val="900"/>
              </a:spcBef>
              <a:buClr>
                <a:srgbClr val="004782"/>
              </a:buClr>
              <a:defRPr sz="3104"/>
            </a:pPr>
            <a:r>
              <a:rPr sz="3880"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Ayuda para la escuela (si la hay).</a:t>
            </a:r>
          </a:p>
          <a:p>
            <a:pPr marL="415766" indent="-415766" defTabSz="886968">
              <a:spcBef>
                <a:spcPts val="900"/>
              </a:spcBef>
              <a:buClr>
                <a:srgbClr val="004782"/>
              </a:buClr>
              <a:defRPr sz="3104"/>
            </a:pPr>
            <a:r>
              <a:rPr sz="3880"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En lo que la iglesia crea conveniente emplear este 60%.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1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" grpId="1" build="p" animBg="1" advAuto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>
            <a:spLocks noGrp="1"/>
          </p:cNvSpPr>
          <p:nvPr>
            <p:ph type="body" idx="1"/>
          </p:nvPr>
        </p:nvSpPr>
        <p:spPr>
          <a:xfrm>
            <a:off x="611559" y="1340768"/>
            <a:ext cx="6480721" cy="504056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90196" indent="-390196">
              <a:buClr>
                <a:srgbClr val="004782"/>
              </a:buClr>
              <a:defRPr sz="2900"/>
            </a:pPr>
            <a:r>
              <a:rPr sz="3300" b="1"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b) </a:t>
            </a:r>
            <a:r>
              <a:rPr sz="3300" b="1" u="sng"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Un 20% va a la organización superior (Misión o Asociación).  Esta lo empleará para:</a:t>
            </a:r>
          </a:p>
          <a:p>
            <a:pPr marL="319251" indent="-319251">
              <a:spcBef>
                <a:spcPts val="600"/>
              </a:spcBef>
              <a:buClr>
                <a:srgbClr val="004782"/>
              </a:buClr>
              <a:defRPr sz="2900"/>
            </a:pPr>
            <a:r>
              <a:rPr sz="2700"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El 20% de esta cantidad se mandará a la Unión, la cual lo usará en sus programas misioneros.</a:t>
            </a:r>
          </a:p>
          <a:p>
            <a:pPr marL="319251" indent="-319251">
              <a:spcBef>
                <a:spcPts val="600"/>
              </a:spcBef>
              <a:buClr>
                <a:srgbClr val="004782"/>
              </a:buClr>
              <a:defRPr sz="2900"/>
            </a:pPr>
            <a:r>
              <a:rPr sz="2700" b="1" u="sng"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El dinero restante el campo lo usará en su plan de desarrollo así</a:t>
            </a:r>
            <a:r>
              <a:rPr sz="2700" b="1"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:</a:t>
            </a:r>
          </a:p>
          <a:p>
            <a:pPr marL="319251" indent="-319251">
              <a:spcBef>
                <a:spcPts val="600"/>
              </a:spcBef>
              <a:buClr>
                <a:srgbClr val="004782"/>
              </a:buClr>
              <a:defRPr sz="2900"/>
            </a:pPr>
            <a:r>
              <a:rPr sz="2700"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Ayudas para construcción de templos.</a:t>
            </a:r>
          </a:p>
          <a:p>
            <a:pPr marL="319251" indent="-319251">
              <a:spcBef>
                <a:spcPts val="600"/>
              </a:spcBef>
              <a:buClr>
                <a:srgbClr val="004782"/>
              </a:buClr>
              <a:defRPr sz="2900"/>
            </a:pPr>
            <a:r>
              <a:rPr sz="2700"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Plan misionero del campo.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1" grpId="1" build="p" bldLvl="5" animBg="1" advAuto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hape 193"/>
          <p:cNvSpPr>
            <a:spLocks noGrp="1"/>
          </p:cNvSpPr>
          <p:nvPr>
            <p:ph type="body" idx="1"/>
          </p:nvPr>
        </p:nvSpPr>
        <p:spPr>
          <a:xfrm>
            <a:off x="251519" y="1484784"/>
            <a:ext cx="6624737" cy="4968552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Clr>
                <a:srgbClr val="004782"/>
              </a:buClr>
            </a:pPr>
            <a:r>
              <a:rPr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Desarrollo del campamento (si lo hay).</a:t>
            </a:r>
          </a:p>
          <a:p>
            <a:pPr>
              <a:buClr>
                <a:srgbClr val="004782"/>
              </a:buClr>
            </a:pPr>
            <a:r>
              <a:rPr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Ayuda para escuelas y colegios del campo.</a:t>
            </a:r>
          </a:p>
          <a:p>
            <a:pPr>
              <a:buClr>
                <a:srgbClr val="004782"/>
              </a:buClr>
            </a:pPr>
            <a:r>
              <a:rPr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Otros rubros que el campo, en su reunión cuadrienal, haya determinado en su plan de desarrollo.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1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3" grpId="1" build="p" animBg="1" advAuto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195"/>
          <p:cNvSpPr>
            <a:spLocks noGrp="1"/>
          </p:cNvSpPr>
          <p:nvPr>
            <p:ph type="body" idx="1"/>
          </p:nvPr>
        </p:nvSpPr>
        <p:spPr>
          <a:xfrm>
            <a:off x="467543" y="1844824"/>
            <a:ext cx="7355162" cy="4392488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Clr>
                <a:srgbClr val="004782"/>
              </a:buClr>
            </a:pPr>
            <a:r>
              <a:rPr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c) El 20% restante se manda a la Conferencia General.</a:t>
            </a:r>
          </a:p>
          <a:p>
            <a:pPr>
              <a:buClr>
                <a:srgbClr val="004782"/>
              </a:buClr>
            </a:pPr>
            <a:r>
              <a:rPr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 No debemos olvidar que somos una iglesia con una misión mundial y todos debemos cooperar para el cumplimiento de esta misión.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5" grpId="1" animBg="1" advAuto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hape 197"/>
          <p:cNvSpPr>
            <a:spLocks noGrp="1"/>
          </p:cNvSpPr>
          <p:nvPr>
            <p:ph type="title"/>
          </p:nvPr>
        </p:nvSpPr>
        <p:spPr>
          <a:xfrm>
            <a:off x="467543" y="1556791"/>
            <a:ext cx="6840761" cy="1512169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b="1">
                <a:solidFill>
                  <a:srgbClr val="C00000"/>
                </a:solidFill>
                <a:latin typeface="Candara"/>
                <a:ea typeface="Candara"/>
                <a:cs typeface="Candara"/>
                <a:sym typeface="Candara"/>
              </a:defRPr>
            </a:lvl1pPr>
          </a:lstStyle>
          <a:p>
            <a:pPr>
              <a:defRPr b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b="1">
                <a:solidFill>
                  <a:srgbClr val="C00000"/>
                </a:solidFill>
                <a:latin typeface="Candara"/>
                <a:ea typeface="Candara"/>
                <a:cs typeface="Candara"/>
                <a:sym typeface="Candara"/>
              </a:rPr>
              <a:t>La Conferencia General empleará este dinero en:</a:t>
            </a:r>
          </a:p>
        </p:txBody>
      </p:sp>
      <p:sp>
        <p:nvSpPr>
          <p:cNvPr id="198" name="Shape 198"/>
          <p:cNvSpPr>
            <a:spLocks noGrp="1"/>
          </p:cNvSpPr>
          <p:nvPr>
            <p:ph type="body" sz="half" idx="1"/>
          </p:nvPr>
        </p:nvSpPr>
        <p:spPr>
          <a:xfrm>
            <a:off x="323527" y="3212976"/>
            <a:ext cx="6876765" cy="252028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85762" indent="-385762">
              <a:spcBef>
                <a:spcPts val="800"/>
              </a:spcBef>
              <a:buClr>
                <a:srgbClr val="004782"/>
              </a:buClr>
            </a:pPr>
            <a:r>
              <a:rPr sz="3600"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Abrir obra en nuevos territorios del mundo.</a:t>
            </a:r>
          </a:p>
          <a:p>
            <a:pPr marL="385762" indent="-385762">
              <a:spcBef>
                <a:spcPts val="800"/>
              </a:spcBef>
              <a:buClr>
                <a:srgbClr val="004782"/>
              </a:buClr>
            </a:pPr>
            <a:r>
              <a:rPr sz="3600"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Apoyar el plan promocionado en el folleto trimestral.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8" grpId="1" build="p" animBg="1" advAuto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Shape 200"/>
          <p:cNvSpPr>
            <a:spLocks noGrp="1"/>
          </p:cNvSpPr>
          <p:nvPr>
            <p:ph type="body" sz="half" idx="1"/>
          </p:nvPr>
        </p:nvSpPr>
        <p:spPr>
          <a:xfrm>
            <a:off x="323527" y="1844824"/>
            <a:ext cx="6624737" cy="3672409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58759" indent="-358759" defTabSz="850391">
              <a:spcBef>
                <a:spcPts val="800"/>
              </a:spcBef>
              <a:buClr>
                <a:srgbClr val="004782"/>
              </a:buClr>
              <a:defRPr sz="2976"/>
            </a:pPr>
            <a:r>
              <a:rPr sz="3348"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Un porcentaje para Misión Global.</a:t>
            </a:r>
          </a:p>
          <a:p>
            <a:pPr marL="358759" indent="-358759" defTabSz="850391">
              <a:spcBef>
                <a:spcPts val="800"/>
              </a:spcBef>
              <a:buClr>
                <a:srgbClr val="004782"/>
              </a:buClr>
              <a:defRPr sz="2976"/>
            </a:pPr>
            <a:r>
              <a:rPr sz="3348"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Cualquier otro proyecto de expansión que la Conferencia General quiera apoyar.</a:t>
            </a:r>
          </a:p>
          <a:p>
            <a:pPr marL="358759" indent="-358759" defTabSz="850391">
              <a:spcBef>
                <a:spcPts val="800"/>
              </a:spcBef>
              <a:buClr>
                <a:srgbClr val="004782"/>
              </a:buClr>
              <a:defRPr sz="2976"/>
            </a:pPr>
            <a:r>
              <a:rPr sz="3348"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Otro porcentaje se aplica para RAM. Radio Adventista Mundial.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0" grpId="1" build="p" animBg="1" advAuto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Shape 202"/>
          <p:cNvSpPr>
            <a:spLocks noGrp="1"/>
          </p:cNvSpPr>
          <p:nvPr>
            <p:ph type="body" idx="1"/>
          </p:nvPr>
        </p:nvSpPr>
        <p:spPr>
          <a:xfrm>
            <a:off x="323527" y="764703"/>
            <a:ext cx="7571186" cy="5544617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37493" indent="-437493">
              <a:lnSpc>
                <a:spcPct val="90000"/>
              </a:lnSpc>
              <a:spcBef>
                <a:spcPts val="800"/>
              </a:spcBef>
              <a:buClr>
                <a:srgbClr val="004782"/>
              </a:buClr>
              <a:defRPr sz="2900"/>
            </a:pPr>
            <a:r>
              <a:rPr sz="3700" b="1"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Todo este sistema de distribución de las ofrendas, se conoce con el nombre de: Plan 60-20-20. No es otra cosa que</a:t>
            </a:r>
            <a:r>
              <a:rPr sz="2500" b="1"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:</a:t>
            </a:r>
          </a:p>
          <a:p>
            <a:pPr marL="425668" indent="-425668">
              <a:lnSpc>
                <a:spcPct val="90000"/>
              </a:lnSpc>
              <a:spcBef>
                <a:spcPts val="800"/>
              </a:spcBef>
              <a:buClr>
                <a:srgbClr val="004782"/>
              </a:buClr>
              <a:defRPr sz="2900"/>
            </a:pPr>
            <a:r>
              <a:rPr sz="3600"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60% para la iglesia local.</a:t>
            </a:r>
          </a:p>
          <a:p>
            <a:pPr marL="425668" indent="-425668">
              <a:lnSpc>
                <a:spcPct val="90000"/>
              </a:lnSpc>
              <a:spcBef>
                <a:spcPts val="800"/>
              </a:spcBef>
              <a:buClr>
                <a:srgbClr val="004782"/>
              </a:buClr>
              <a:defRPr sz="2900"/>
            </a:pPr>
            <a:r>
              <a:rPr sz="3600"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20% para la Misión. (De allí se saca el porcentaje de la Unión).</a:t>
            </a:r>
          </a:p>
          <a:p>
            <a:pPr marL="425668" indent="-425668">
              <a:lnSpc>
                <a:spcPct val="90000"/>
              </a:lnSpc>
              <a:spcBef>
                <a:spcPts val="800"/>
              </a:spcBef>
              <a:buClr>
                <a:srgbClr val="004782"/>
              </a:buClr>
              <a:defRPr sz="2900"/>
            </a:pPr>
            <a:r>
              <a:rPr sz="3600"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20% para la Asociación General.(De allí se distribuye para la iglesia mundial</a:t>
            </a:r>
            <a:r>
              <a:rPr sz="3300"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).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2" grpId="1" build="p" bldLvl="5" animBg="1" advAuto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>
            <a:spLocks noGrp="1"/>
          </p:cNvSpPr>
          <p:nvPr>
            <p:ph type="title"/>
          </p:nvPr>
        </p:nvSpPr>
        <p:spPr>
          <a:xfrm>
            <a:off x="1115616" y="2708920"/>
            <a:ext cx="6696744" cy="2232248"/>
          </a:xfrm>
          <a:prstGeom prst="rect">
            <a:avLst/>
          </a:prstGeom>
        </p:spPr>
        <p:txBody>
          <a:bodyPr>
            <a:normAutofit/>
          </a:bodyPr>
          <a:lstStyle>
            <a:lvl1pPr marL="2154658" indent="-2154658" algn="l" defTabSz="877823">
              <a:buClr>
                <a:srgbClr val="660033"/>
              </a:buClr>
              <a:buSzPct val="150000"/>
              <a:buFont typeface="Trebuchet MS"/>
              <a:buAutoNum type="romanUcPeriod"/>
              <a:defRPr sz="6911" b="1">
                <a:solidFill>
                  <a:srgbClr val="660033"/>
                </a:solidFill>
                <a:effectLst>
                  <a:outerShdw blurRad="48768" dist="37440" dir="5460000" rotWithShape="0">
                    <a:srgbClr val="000000">
                      <a:alpha val="38000"/>
                    </a:srgbClr>
                  </a:outerShdw>
                </a:effectLst>
                <a:latin typeface="Candara"/>
                <a:ea typeface="Candara"/>
                <a:cs typeface="Candara"/>
                <a:sym typeface="Candara"/>
              </a:defRPr>
            </a:lvl1pPr>
          </a:lstStyle>
          <a:p>
            <a:pPr>
              <a:defRPr sz="4224" b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  <a:sym typeface="Calibri"/>
              </a:defRPr>
            </a:pPr>
            <a:r>
              <a:rPr sz="6911" b="1">
                <a:solidFill>
                  <a:srgbClr val="660033"/>
                </a:solidFill>
                <a:effectLst>
                  <a:outerShdw blurRad="48768" dist="37440" dir="5460000" rotWithShape="0">
                    <a:srgbClr val="000000">
                      <a:alpha val="38000"/>
                    </a:srgbClr>
                  </a:outerShdw>
                </a:effectLst>
                <a:latin typeface="Candara"/>
                <a:ea typeface="Candara"/>
                <a:cs typeface="Candara"/>
                <a:sym typeface="Candara"/>
              </a:rPr>
              <a:t>Uso correcto   del diezmo.</a:t>
            </a:r>
          </a:p>
        </p:txBody>
      </p:sp>
    </p:spTree>
  </p:cSld>
  <p:clrMapOvr>
    <a:masterClrMapping/>
  </p:clrMapOvr>
  <p:transition spd="slow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Shape 204"/>
          <p:cNvSpPr>
            <a:spLocks noGrp="1"/>
          </p:cNvSpPr>
          <p:nvPr>
            <p:ph type="title"/>
          </p:nvPr>
        </p:nvSpPr>
        <p:spPr>
          <a:xfrm>
            <a:off x="179511" y="2276872"/>
            <a:ext cx="8229601" cy="1143000"/>
          </a:xfrm>
          <a:prstGeom prst="rect">
            <a:avLst/>
          </a:prstGeom>
        </p:spPr>
        <p:txBody>
          <a:bodyPr>
            <a:normAutofit/>
          </a:bodyPr>
          <a:lstStyle>
            <a:lvl1pPr defTabSz="585215">
              <a:defRPr sz="5119" b="1">
                <a:solidFill>
                  <a:srgbClr val="660033"/>
                </a:solidFill>
                <a:effectLst>
                  <a:outerShdw blurRad="32512" dist="24960" dir="5460000" rotWithShape="0">
                    <a:srgbClr val="000000">
                      <a:alpha val="38000"/>
                    </a:srgbClr>
                  </a:outerShdw>
                </a:effectLst>
                <a:latin typeface="Candara"/>
                <a:ea typeface="Candara"/>
                <a:cs typeface="Candara"/>
                <a:sym typeface="Candara"/>
              </a:defRPr>
            </a:lvl1pPr>
          </a:lstStyle>
          <a:p>
            <a:pPr>
              <a:defRPr sz="2816" b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  <a:sym typeface="Calibri"/>
              </a:defRPr>
            </a:pPr>
            <a:r>
              <a:rPr sz="5119" b="1">
                <a:solidFill>
                  <a:srgbClr val="660033"/>
                </a:solidFill>
                <a:effectLst>
                  <a:outerShdw blurRad="32512" dist="24960" dir="5460000" rotWithShape="0">
                    <a:srgbClr val="000000">
                      <a:alpha val="38000"/>
                    </a:srgbClr>
                  </a:outerShdw>
                </a:effectLst>
                <a:latin typeface="Candara"/>
                <a:ea typeface="Candara"/>
                <a:cs typeface="Candara"/>
                <a:sym typeface="Candara"/>
              </a:rPr>
              <a:t>Reafirmando lo estudiado.</a:t>
            </a:r>
          </a:p>
        </p:txBody>
      </p:sp>
    </p:spTree>
  </p:cSld>
  <p:clrMapOvr>
    <a:masterClrMapping/>
  </p:clrMapOvr>
  <p:transition spd="slow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Shape 206"/>
          <p:cNvSpPr>
            <a:spLocks noGrp="1"/>
          </p:cNvSpPr>
          <p:nvPr>
            <p:ph type="body" idx="1"/>
          </p:nvPr>
        </p:nvSpPr>
        <p:spPr>
          <a:xfrm>
            <a:off x="323527" y="1484784"/>
            <a:ext cx="7067130" cy="432048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835818" indent="-835818">
              <a:lnSpc>
                <a:spcPct val="90000"/>
              </a:lnSpc>
              <a:spcBef>
                <a:spcPts val="800"/>
              </a:spcBef>
              <a:buClr>
                <a:srgbClr val="004782"/>
              </a:buClr>
              <a:buFont typeface="Trebuchet MS"/>
              <a:buAutoNum type="arabicPeriod"/>
            </a:pPr>
            <a:r>
              <a:rPr sz="3600"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Mencione cuatro consejos prácticos en cuanto al uso de los diezmos.</a:t>
            </a:r>
          </a:p>
          <a:p>
            <a:pPr marL="835818" indent="-835818">
              <a:lnSpc>
                <a:spcPct val="90000"/>
              </a:lnSpc>
              <a:spcBef>
                <a:spcPts val="800"/>
              </a:spcBef>
              <a:buClr>
                <a:srgbClr val="004782"/>
              </a:buClr>
              <a:buFont typeface="Trebuchet MS"/>
              <a:buAutoNum type="arabicPeriod"/>
            </a:pPr>
            <a:r>
              <a:rPr sz="3600"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Mencione cinco cosas para las cuales no se deben usar los diezmos.</a:t>
            </a:r>
          </a:p>
          <a:p>
            <a:pPr marL="835818" indent="-835818">
              <a:lnSpc>
                <a:spcPct val="90000"/>
              </a:lnSpc>
              <a:spcBef>
                <a:spcPts val="800"/>
              </a:spcBef>
              <a:buClr>
                <a:srgbClr val="004782"/>
              </a:buClr>
              <a:buFont typeface="Trebuchet MS"/>
              <a:buAutoNum type="arabicPeriod"/>
            </a:pPr>
            <a:r>
              <a:rPr sz="3600"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Mencione cinco usos correctos para las ofrendas</a:t>
            </a:r>
            <a:r>
              <a:rPr sz="2400">
                <a:solidFill>
                  <a:srgbClr val="004782"/>
                </a:solidFill>
              </a:rPr>
              <a:t>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" grpId="1" build="p" animBg="1" advAuto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hape 208"/>
          <p:cNvSpPr>
            <a:spLocks noGrp="1"/>
          </p:cNvSpPr>
          <p:nvPr>
            <p:ph type="body" idx="1"/>
          </p:nvPr>
        </p:nvSpPr>
        <p:spPr>
          <a:xfrm>
            <a:off x="539551" y="2492896"/>
            <a:ext cx="7499178" cy="3384376"/>
          </a:xfrm>
          <a:prstGeom prst="rect">
            <a:avLst/>
          </a:prstGeom>
        </p:spPr>
        <p:txBody>
          <a:bodyPr>
            <a:normAutofit/>
          </a:bodyPr>
          <a:lstStyle>
            <a:lvl1pPr marL="385762" indent="-385762">
              <a:spcBef>
                <a:spcPts val="800"/>
              </a:spcBef>
              <a:buClr>
                <a:srgbClr val="004782"/>
              </a:buClr>
              <a:defRPr sz="3600" i="1"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defRPr>
            </a:lvl1pPr>
          </a:lstStyle>
          <a:p>
            <a:pPr>
              <a:defRPr sz="3200" i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sz="3600" i="1"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“El que proclama el mensaje de misericordia a los hombres caídos tiene también otra obra que hacer, a saber, la de presentar a la gente el deber de sostener la obra de Dios con sus recursos. </a:t>
            </a:r>
          </a:p>
        </p:txBody>
      </p:sp>
      <p:sp>
        <p:nvSpPr>
          <p:cNvPr id="209" name="Shape 209"/>
          <p:cNvSpPr/>
          <p:nvPr/>
        </p:nvSpPr>
        <p:spPr>
          <a:xfrm>
            <a:off x="1728872" y="789876"/>
            <a:ext cx="4896544" cy="1158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>
              <a:defRPr sz="7200" b="1">
                <a:solidFill>
                  <a:srgbClr val="660033"/>
                </a:solidFill>
                <a:effectLst>
                  <a:outerShdw blurRad="50800" dist="39000" dir="5460000" rotWithShape="0">
                    <a:srgbClr val="000000">
                      <a:alpha val="38000"/>
                    </a:srgbClr>
                  </a:outerShdw>
                </a:effectLst>
                <a:latin typeface="Candara"/>
                <a:ea typeface="Candara"/>
                <a:cs typeface="Candara"/>
                <a:sym typeface="Candara"/>
              </a:defRPr>
            </a:lvl1pPr>
          </a:lstStyle>
          <a:p>
            <a:pPr>
              <a:defRPr sz="1800" b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  <a:sym typeface="Calibri"/>
              </a:defRPr>
            </a:pPr>
            <a:r>
              <a:rPr sz="7200" b="1">
                <a:solidFill>
                  <a:srgbClr val="660033"/>
                </a:solidFill>
                <a:effectLst>
                  <a:outerShdw blurRad="50800" dist="39000" dir="5460000" rotWithShape="0">
                    <a:srgbClr val="000000">
                      <a:alpha val="38000"/>
                    </a:srgbClr>
                  </a:outerShdw>
                </a:effectLst>
                <a:latin typeface="Candara"/>
                <a:ea typeface="Candara"/>
                <a:cs typeface="Candara"/>
                <a:sym typeface="Candara"/>
              </a:rPr>
              <a:t>Conclusión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8" grpId="1" build="p" animBg="1" advAuto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Shape 211"/>
          <p:cNvSpPr>
            <a:spLocks noGrp="1"/>
          </p:cNvSpPr>
          <p:nvPr>
            <p:ph type="body" sz="half" idx="1"/>
          </p:nvPr>
        </p:nvSpPr>
        <p:spPr>
          <a:xfrm>
            <a:off x="683567" y="2132856"/>
            <a:ext cx="6419057" cy="367240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28625" indent="-428625">
              <a:spcBef>
                <a:spcPts val="900"/>
              </a:spcBef>
              <a:buClr>
                <a:srgbClr val="004782"/>
              </a:buClr>
            </a:pPr>
            <a:r>
              <a:rPr sz="4000" i="1"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Debe enseñarles que una porción de sus recursos pertenece a Dios y ha de ser dedicada de una manera sagrada a su obra”. </a:t>
            </a:r>
            <a:r>
              <a:rPr sz="2800" i="1"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OE Pág. 236.</a:t>
            </a:r>
          </a:p>
        </p:txBody>
      </p:sp>
    </p:spTree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>
            <a:spLocks noGrp="1"/>
          </p:cNvSpPr>
          <p:nvPr>
            <p:ph type="body" idx="1"/>
          </p:nvPr>
        </p:nvSpPr>
        <p:spPr>
          <a:xfrm>
            <a:off x="179511" y="1196752"/>
            <a:ext cx="6912769" cy="525658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70331" indent="-370331" defTabSz="877823">
              <a:lnSpc>
                <a:spcPct val="90000"/>
              </a:lnSpc>
              <a:spcBef>
                <a:spcPts val="800"/>
              </a:spcBef>
              <a:buClr>
                <a:srgbClr val="004782"/>
              </a:buClr>
              <a:defRPr sz="3072"/>
            </a:pPr>
            <a:r>
              <a:rPr sz="3455"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En estos últimos tiempos, el enemigo ha querido introducir la idea de que cada uno puede usar los diezmos como bien lo crea conveniente, siempre y cuando lo emplee en algo relacionado con la iglesia. </a:t>
            </a:r>
            <a:r>
              <a:rPr sz="3455" u="sng"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No estamos para hacer lo que creemos que es mejor;</a:t>
            </a:r>
            <a:r>
              <a:rPr sz="3455"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 </a:t>
            </a:r>
            <a:r>
              <a:rPr sz="3455" u="sng">
                <a:solidFill>
                  <a:srgbClr val="C00000"/>
                </a:solidFill>
                <a:effectLst>
                  <a:outerShdw blurRad="36576" dist="36576" dir="2700000" rotWithShape="0">
                    <a:srgbClr val="000000">
                      <a:alpha val="43137"/>
                    </a:srgbClr>
                  </a:outerShdw>
                </a:effectLst>
                <a:latin typeface="Candara"/>
                <a:ea typeface="Candara"/>
                <a:cs typeface="Candara"/>
                <a:sym typeface="Candara"/>
              </a:rPr>
              <a:t>estamos para hacer lo que Dios nos pide que hagamos</a:t>
            </a:r>
            <a:r>
              <a:rPr sz="3455">
                <a:solidFill>
                  <a:srgbClr val="004782"/>
                </a:solidFill>
              </a:rPr>
              <a:t>.</a:t>
            </a:r>
          </a:p>
        </p:txBody>
      </p:sp>
    </p:spTree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>
            <a:spLocks noGrp="1"/>
          </p:cNvSpPr>
          <p:nvPr>
            <p:ph type="body" idx="1"/>
          </p:nvPr>
        </p:nvSpPr>
        <p:spPr>
          <a:xfrm>
            <a:off x="395535" y="1124744"/>
            <a:ext cx="6408713" cy="453650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32613" indent="-332613" defTabSz="886968">
              <a:lnSpc>
                <a:spcPct val="90000"/>
              </a:lnSpc>
              <a:buClr>
                <a:srgbClr val="004782"/>
              </a:buClr>
              <a:defRPr sz="3104"/>
            </a:pPr>
            <a:r>
              <a:rPr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“Y he aquí yo he dado a los hijos de Leví todos los diezmos en Israel por heredad, por su ministerio, por cuanto ellos sirven en el ministerio del tabernáculo de reunión. Porque a los Levitas he dado por heredad los diezmos de los hijos de Israel, que ofrecerán a Jehová en ofrendas...” </a:t>
            </a:r>
            <a:r>
              <a:rPr i="1"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Números 18:21-24</a:t>
            </a:r>
            <a:r>
              <a:rPr sz="2328" i="1">
                <a:solidFill>
                  <a:srgbClr val="004782"/>
                </a:solidFill>
              </a:rPr>
              <a:t>.</a:t>
            </a:r>
          </a:p>
        </p:txBody>
      </p:sp>
      <p:pic>
        <p:nvPicPr>
          <p:cNvPr id="122" name="image3.png" descr="Bi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" y="4959954"/>
            <a:ext cx="2555777" cy="189804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>
            <a:spLocks noGrp="1"/>
          </p:cNvSpPr>
          <p:nvPr>
            <p:ph type="title"/>
          </p:nvPr>
        </p:nvSpPr>
        <p:spPr>
          <a:xfrm>
            <a:off x="683567" y="908720"/>
            <a:ext cx="6624737" cy="106613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859536">
              <a:defRPr sz="5640" b="1">
                <a:solidFill>
                  <a:srgbClr val="660033"/>
                </a:solidFill>
                <a:effectLst>
                  <a:outerShdw blurRad="47752" dist="36660" dir="5460000" rotWithShape="0">
                    <a:srgbClr val="000000">
                      <a:alpha val="38000"/>
                    </a:srgbClr>
                  </a:outerShdw>
                </a:effectLst>
                <a:latin typeface="Candara"/>
                <a:ea typeface="Candara"/>
                <a:cs typeface="Candara"/>
                <a:sym typeface="Candara"/>
              </a:defRPr>
            </a:lvl1pPr>
          </a:lstStyle>
          <a:p>
            <a:pPr>
              <a:defRPr sz="4136" b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  <a:sym typeface="Calibri"/>
              </a:defRPr>
            </a:pPr>
            <a:r>
              <a:rPr sz="5640" b="1">
                <a:solidFill>
                  <a:srgbClr val="660033"/>
                </a:solidFill>
                <a:effectLst>
                  <a:outerShdw blurRad="47752" dist="36660" dir="5460000" rotWithShape="0">
                    <a:srgbClr val="000000">
                      <a:alpha val="38000"/>
                    </a:srgbClr>
                  </a:outerShdw>
                </a:effectLst>
                <a:latin typeface="Candara"/>
                <a:ea typeface="Candara"/>
                <a:cs typeface="Candara"/>
                <a:sym typeface="Candara"/>
              </a:rPr>
              <a:t>Consejos prácticos.</a:t>
            </a:r>
          </a:p>
        </p:txBody>
      </p:sp>
      <p:sp>
        <p:nvSpPr>
          <p:cNvPr id="125" name="Shape 125"/>
          <p:cNvSpPr>
            <a:spLocks noGrp="1"/>
          </p:cNvSpPr>
          <p:nvPr>
            <p:ph type="body" sz="half" idx="1"/>
          </p:nvPr>
        </p:nvSpPr>
        <p:spPr>
          <a:xfrm>
            <a:off x="323527" y="2348880"/>
            <a:ext cx="6552729" cy="341297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28625" indent="-428625">
              <a:spcBef>
                <a:spcPts val="900"/>
              </a:spcBef>
              <a:buClr>
                <a:srgbClr val="004782"/>
              </a:buClr>
            </a:pPr>
            <a:r>
              <a:rPr sz="4000"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Sea fiel en apartar los diezmos del Señor.</a:t>
            </a:r>
          </a:p>
          <a:p>
            <a:pPr marL="428625" indent="-428625">
              <a:spcBef>
                <a:spcPts val="900"/>
              </a:spcBef>
              <a:buClr>
                <a:srgbClr val="004782"/>
              </a:buClr>
            </a:pPr>
            <a:r>
              <a:rPr sz="4000"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Llévelos a la iglesia, y entréguelos a la tesorería.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" grpId="1" build="p" animBg="1" advAuto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>
            <a:spLocks noGrp="1"/>
          </p:cNvSpPr>
          <p:nvPr>
            <p:ph type="body" idx="1"/>
          </p:nvPr>
        </p:nvSpPr>
        <p:spPr>
          <a:xfrm>
            <a:off x="395535" y="1556792"/>
            <a:ext cx="6696745" cy="424847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15766" indent="-415766" defTabSz="886968">
              <a:spcBef>
                <a:spcPts val="900"/>
              </a:spcBef>
              <a:buClr>
                <a:srgbClr val="004782"/>
              </a:buClr>
              <a:defRPr sz="3104"/>
            </a:pPr>
            <a:r>
              <a:rPr sz="3880"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Confíe en el uso que la iglesia hará de los mismos.</a:t>
            </a:r>
          </a:p>
          <a:p>
            <a:pPr marL="415766" indent="-415766" defTabSz="886968">
              <a:spcBef>
                <a:spcPts val="900"/>
              </a:spcBef>
              <a:buClr>
                <a:srgbClr val="004782"/>
              </a:buClr>
              <a:defRPr sz="3104"/>
            </a:pPr>
            <a:r>
              <a:rPr sz="3880"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Recuerde que los diezmos se usan para el pago del ministerio debidamente establecido por Dios mediante la iglesia.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7" grpId="1" build="p" animBg="1" advAuto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>
            <a:spLocks noGrp="1"/>
          </p:cNvSpPr>
          <p:nvPr>
            <p:ph type="body" idx="1"/>
          </p:nvPr>
        </p:nvSpPr>
        <p:spPr>
          <a:xfrm>
            <a:off x="251519" y="1628800"/>
            <a:ext cx="6336705" cy="460851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07193" indent="-407193" defTabSz="868680">
              <a:spcBef>
                <a:spcPts val="900"/>
              </a:spcBef>
              <a:buClr>
                <a:srgbClr val="004782"/>
              </a:buClr>
              <a:defRPr sz="3040"/>
            </a:pPr>
            <a:r>
              <a:rPr sz="3800"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No olvide que el diezmo no nos pertenece; es la parte que Dios se ha reservado.</a:t>
            </a:r>
          </a:p>
          <a:p>
            <a:pPr marL="407193" indent="-407193" defTabSz="868680">
              <a:spcBef>
                <a:spcPts val="900"/>
              </a:spcBef>
              <a:buClr>
                <a:srgbClr val="004782"/>
              </a:buClr>
              <a:defRPr sz="3040"/>
            </a:pPr>
            <a:r>
              <a:rPr sz="3800">
                <a:solidFill>
                  <a:srgbClr val="004782"/>
                </a:solidFill>
                <a:latin typeface="Candara"/>
                <a:ea typeface="Candara"/>
                <a:cs typeface="Candara"/>
                <a:sym typeface="Candara"/>
              </a:rPr>
              <a:t>Tenga en cuenta que los mandatos de Dios no son para discutirlos; son para acatarlos y obedecerlos.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" grpId="1" build="p" animBg="1" advAuto="0"/>
    </p:bldLst>
  </p:timing>
</p:sld>
</file>

<file path=ppt/theme/theme1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Default">
      <a:majorFont>
        <a:latin typeface="Avenir Roman"/>
        <a:ea typeface="Avenir Roman"/>
        <a:cs typeface="Avenir Roman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bevel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bevel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Default">
      <a:majorFont>
        <a:latin typeface="Avenir Roman"/>
        <a:ea typeface="Avenir Roman"/>
        <a:cs typeface="Avenir Roman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bevel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bevel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1602</Words>
  <Application>Microsoft Office PowerPoint</Application>
  <PresentationFormat>Presentación en pantalla (4:3)</PresentationFormat>
  <Paragraphs>78</Paragraphs>
  <Slides>43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43</vt:i4>
      </vt:variant>
    </vt:vector>
  </HeadingPairs>
  <TitlesOfParts>
    <vt:vector size="49" baseType="lpstr">
      <vt:lpstr>Arial</vt:lpstr>
      <vt:lpstr>Avenir Roman</vt:lpstr>
      <vt:lpstr>Calibri</vt:lpstr>
      <vt:lpstr>Candara</vt:lpstr>
      <vt:lpstr>Trebuchet MS</vt:lpstr>
      <vt:lpstr>Default</vt:lpstr>
      <vt:lpstr>Presentación de PowerPoint</vt:lpstr>
      <vt:lpstr>Presentación de PowerPoint</vt:lpstr>
      <vt:lpstr>Presentación de PowerPoint</vt:lpstr>
      <vt:lpstr>Uso correcto   del diezmo.</vt:lpstr>
      <vt:lpstr>Presentación de PowerPoint</vt:lpstr>
      <vt:lpstr>Presentación de PowerPoint</vt:lpstr>
      <vt:lpstr>Consejos prácticos.</vt:lpstr>
      <vt:lpstr>Presentación de PowerPoint</vt:lpstr>
      <vt:lpstr>Presentación de PowerPoint</vt:lpstr>
      <vt:lpstr>Consejos inspirados.</vt:lpstr>
      <vt:lpstr>Presentación de PowerPoint</vt:lpstr>
      <vt:lpstr> Uso indebido del diezmos.</vt:lpstr>
      <vt:lpstr>Presentación de PowerPoint</vt:lpstr>
      <vt:lpstr>Consejos prácticos.</vt:lpstr>
      <vt:lpstr>Presentación de PowerPoint</vt:lpstr>
      <vt:lpstr>Presentación de PowerPoint</vt:lpstr>
      <vt:lpstr>Presentación de PowerPoint</vt:lpstr>
      <vt:lpstr>Presentación de PowerPoint</vt:lpstr>
      <vt:lpstr>Consejos inspirados.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 El uso de las ofrendas.</vt:lpstr>
      <vt:lpstr>Presentación de PowerPoint</vt:lpstr>
      <vt:lpstr>Las ofrendas se reparten        de la siguiente manera: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La Conferencia General empleará este dinero en:</vt:lpstr>
      <vt:lpstr>Presentación de PowerPoint</vt:lpstr>
      <vt:lpstr>Presentación de PowerPoint</vt:lpstr>
      <vt:lpstr>Reafirmando lo estudiado.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Jonathan Pacheco</dc:creator>
  <cp:lastModifiedBy>Jonathan Pacheco</cp:lastModifiedBy>
  <cp:revision>1</cp:revision>
  <dcterms:modified xsi:type="dcterms:W3CDTF">2016-06-08T17:38:14Z</dcterms:modified>
</cp:coreProperties>
</file>