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modifyVerifier cryptProviderType="rsaAES" cryptAlgorithmClass="hash" cryptAlgorithmType="typeAny" cryptAlgorithmSid="14" spinCount="100000" saltData="UDvczjsspMVX4hg2twlCsA==" hashData="8wg/Twep2JZKdPDxDkUXdE2ceIG5LXi3kupYIFnFvztnXeiw15pbRQ4FDQ6i6q7oPmnGPPqTscTnbYpr+7pND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1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5257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Plantillas módulo 3-02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Texto del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356349"/>
            <a:ext cx="2133600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2.jpeg" descr="Plantillas módulo 3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495" y="-33431"/>
            <a:ext cx="9196426" cy="6924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115615" y="908719"/>
            <a:ext cx="6120682" cy="1008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3900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48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Consejos inspirados.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xfrm>
            <a:off x="323527" y="2060847"/>
            <a:ext cx="6696745" cy="3484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2493" indent="-402493" defTabSz="841247">
              <a:spcBef>
                <a:spcPts val="800"/>
              </a:spcBef>
              <a:buClr>
                <a:srgbClr val="004782"/>
              </a:buClr>
              <a:defRPr sz="2668"/>
            </a:pPr>
            <a:r>
              <a:rPr sz="3404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“El diezmo es sagrado, reservado por Dios para sí. Ha de ser traído a su tesorería para ser empleados en el sostén de los obreros evangélicos en su obra”. </a:t>
            </a: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O.E. Pág.238.</a:t>
            </a:r>
          </a:p>
        </p:txBody>
      </p:sp>
      <p:pic>
        <p:nvPicPr>
          <p:cNvPr id="133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251519" y="1412775"/>
            <a:ext cx="770714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0331" indent="-370331" defTabSz="877823">
              <a:spcBef>
                <a:spcPts val="800"/>
              </a:spcBef>
              <a:buClr>
                <a:srgbClr val="004782"/>
              </a:buClr>
              <a:defRPr sz="3072"/>
            </a:pPr>
            <a:r>
              <a:rPr sz="3455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“Que cada uno examine periódicamente sus entradas y aparte el diezmo para que sea del Señor en forma sagrada. Este fondo, en ningún caso debería dedicarse a otro uso. Debe dedicarse, únicamente, para el sostén del ministerio evangélico.”. </a:t>
            </a:r>
            <a:r>
              <a:rPr sz="2304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C.M.C.pág. 86.</a:t>
            </a:r>
          </a:p>
        </p:txBody>
      </p:sp>
      <p:pic>
        <p:nvPicPr>
          <p:cNvPr id="136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6840760" cy="2326152"/>
          </a:xfrm>
          <a:prstGeom prst="rect">
            <a:avLst/>
          </a:prstGeom>
        </p:spPr>
        <p:txBody>
          <a:bodyPr>
            <a:normAutofit/>
          </a:bodyPr>
          <a:lstStyle>
            <a:lvl1pPr marL="2057400" indent="-2057400" algn="l">
              <a:buClr>
                <a:srgbClr val="660033"/>
              </a:buClr>
              <a:buSzPct val="150000"/>
              <a:buFont typeface="Trebuchet MS"/>
              <a:buAutoNum type="romanUcPeriod" startAt="2"/>
              <a:defRPr sz="66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400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66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 Uso indebido del diezmos.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79511" y="1628800"/>
            <a:ext cx="6696745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2325" indent="-322325" defTabSz="859536">
              <a:buClr>
                <a:srgbClr val="004782"/>
              </a:buClr>
              <a:defRPr sz="3008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Tenemos bien claro que los diezmos se deben usar, únicamente, para el pago del ministerio debidamente establecido por la iglesia. </a:t>
            </a:r>
          </a:p>
          <a:p>
            <a:pPr marL="322325" indent="-322325" defTabSz="859536">
              <a:buClr>
                <a:srgbClr val="004782"/>
              </a:buClr>
              <a:defRPr sz="3008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estamos hablando de un ministerio personal e independiente. Aquí se habla del ministerio establecido por Dios mediante su iglesia en la tierra.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259631" y="476672"/>
            <a:ext cx="5256585" cy="980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50391">
              <a:defRPr sz="4464" b="1">
                <a:solidFill>
                  <a:srgbClr val="660033"/>
                </a:solidFill>
                <a:effectLst>
                  <a:outerShdw blurRad="47244" dist="3627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092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4464" b="1">
                <a:solidFill>
                  <a:srgbClr val="660033"/>
                </a:solidFill>
                <a:effectLst>
                  <a:outerShdw blurRad="47244" dist="3627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Consejos prácticos.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323527" y="1340768"/>
            <a:ext cx="6696745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indent="-336042" defTabSz="896111">
              <a:buClr>
                <a:srgbClr val="004782"/>
              </a:buClr>
              <a:defRPr sz="3136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Cuando aparte los diezmos, no los guarde pensando llevarlos en otra ocasión más adelante. El enemigo podría aprovechar esta oportunidad para tentarle y hacerle caer.</a:t>
            </a:r>
          </a:p>
          <a:p>
            <a:pPr marL="336042" indent="-336042" defTabSz="896111">
              <a:buClr>
                <a:srgbClr val="004782"/>
              </a:buClr>
              <a:defRPr sz="3136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le dé un uso particular a los diezmos. Solo la iglesia tiene esa potestad, mediante sus distintas organizaciones.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179511" y="980727"/>
            <a:ext cx="6768753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2039" indent="-312039" defTabSz="832104">
              <a:spcBef>
                <a:spcPts val="600"/>
              </a:spcBef>
              <a:buClr>
                <a:srgbClr val="004782"/>
              </a:buClr>
              <a:defRPr sz="2912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olvide que los diezmos no nos pertenecen, por lo tanto no tenemos el derecho de decidir qué hacer con lo que no es nuestro.</a:t>
            </a:r>
          </a:p>
          <a:p>
            <a:pPr marL="312039" indent="-312039" defTabSz="832104">
              <a:spcBef>
                <a:spcPts val="600"/>
              </a:spcBef>
              <a:buClr>
                <a:srgbClr val="004782"/>
              </a:buClr>
              <a:defRPr sz="2912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Recuerde que fue Dios mismo quien definió para qué debemos usar los diezmos.</a:t>
            </a:r>
          </a:p>
          <a:p>
            <a:pPr marL="312039" indent="-312039" defTabSz="832104">
              <a:spcBef>
                <a:spcPts val="600"/>
              </a:spcBef>
              <a:buClr>
                <a:srgbClr val="004782"/>
              </a:buClr>
              <a:defRPr sz="2912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utilice los diezmos como medio de presionar decisiones en la organización superior.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395535" y="1196752"/>
            <a:ext cx="6480721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Cuando alguien sugiera retener los diezmos para presionar algún pedido en particular, no acepte tal sugerencia ya que no viene de Dios.</a:t>
            </a:r>
          </a:p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use nunca los diezmos para hacer arreglos en el templo.</a:t>
            </a:r>
          </a:p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diezmo nunca debe usarse para construcción de templos.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323527" y="1556792"/>
            <a:ext cx="6408713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79" indent="-411479" defTabSz="877823">
              <a:spcBef>
                <a:spcPts val="900"/>
              </a:spcBef>
              <a:buClr>
                <a:srgbClr val="004782"/>
              </a:buClr>
              <a:defRPr sz="3072"/>
            </a:pPr>
            <a:r>
              <a:rPr sz="3839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diezmo no debe usarse para dar ayudas a personas necesitadas.</a:t>
            </a:r>
          </a:p>
          <a:p>
            <a:pPr marL="411479" indent="-411479" defTabSz="877823">
              <a:spcBef>
                <a:spcPts val="900"/>
              </a:spcBef>
              <a:buClr>
                <a:srgbClr val="004782"/>
              </a:buClr>
              <a:defRPr sz="3072"/>
            </a:pPr>
            <a:r>
              <a:rPr sz="3839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uso de los diezmos no es potestad de la persona que los devuelve ni de la iglesia local que los recibe.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467543" y="2060848"/>
            <a:ext cx="6192689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428625" indent="-428625">
              <a:spcBef>
                <a:spcPts val="900"/>
              </a:spcBef>
              <a:buClr>
                <a:srgbClr val="004782"/>
              </a:buClr>
              <a:defRPr sz="40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diezmo tampoco se debe usar para compra de literatura o de cualquier otro material, por muy bueno que este sea.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115615" y="980727"/>
            <a:ext cx="5616625" cy="864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68680">
              <a:defRPr sz="4560" b="1">
                <a:solidFill>
                  <a:srgbClr val="660033"/>
                </a:solidFill>
                <a:effectLst>
                  <a:outerShdw blurRad="48260" dist="3705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180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4560" b="1">
                <a:solidFill>
                  <a:srgbClr val="660033"/>
                </a:solidFill>
                <a:effectLst>
                  <a:outerShdw blurRad="48260" dist="3705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Consejos inspirados.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390363" y="2359587"/>
            <a:ext cx="7067130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8625" indent="-428625">
              <a:spcBef>
                <a:spcPts val="900"/>
              </a:spcBef>
              <a:buClr>
                <a:srgbClr val="004782"/>
              </a:buClr>
            </a:pP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“El diezmo </a:t>
            </a:r>
            <a:r>
              <a:rPr sz="400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es fondo para gastos de iglesia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 La porción que Dios se ha reservado no debe usarse </a:t>
            </a:r>
            <a:r>
              <a:rPr sz="400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para ningún otro propósito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fuera del que él ha especificado.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3.png" descr="B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959954"/>
            <a:ext cx="2555777" cy="1898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611559" y="1556792"/>
            <a:ext cx="6644193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90048" indent="-390048" defTabSz="832104">
              <a:spcBef>
                <a:spcPts val="800"/>
              </a:spcBef>
              <a:buClr>
                <a:srgbClr val="004782"/>
              </a:buClr>
              <a:defRPr sz="364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2912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64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“Y ninguno se presentará delante de Jehová con las manos vacías; cada uno con la ofrenda de su mano, conforme a la bendición que Jehová tu Dios te hubiere dado”. Deuteronomio. 16:16-17.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395535" y="1124744"/>
            <a:ext cx="7344817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8625" indent="-428625">
              <a:spcBef>
                <a:spcPts val="900"/>
              </a:spcBef>
              <a:buClr>
                <a:srgbClr val="004782"/>
              </a:buClr>
            </a:pP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Que nadie se sienta libre para retener sus diezmos </a:t>
            </a:r>
            <a:r>
              <a:rPr sz="400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 fin de usarlos según su propio juicio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sz="400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debe emplearse en casos de emergencia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, ni como parezca conveniente, </a:t>
            </a:r>
            <a:r>
              <a:rPr sz="400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aún en cosas que conciernan a la obra de Dios</a:t>
            </a:r>
            <a:r>
              <a:rPr sz="36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”. CMC.pág.106.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79511" y="1412776"/>
            <a:ext cx="6912769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4335" indent="-394335" defTabSz="841247">
              <a:spcBef>
                <a:spcPts val="800"/>
              </a:spcBef>
              <a:buClr>
                <a:srgbClr val="004782"/>
              </a:buClr>
              <a:defRPr sz="2944"/>
            </a:pPr>
            <a:r>
              <a:rPr sz="368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“Me ha sido dado un mensaje claro y bien definido para nuestro pueblo. Se me ha pedido que les comunique que </a:t>
            </a:r>
            <a:r>
              <a:rPr sz="368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se está cometiendo un error al dedicar el diezmo a diferentes propósitos </a:t>
            </a:r>
            <a:r>
              <a:rPr sz="368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que, aunque son buenos en sí mismo,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179511" y="1484784"/>
            <a:ext cx="6840761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indent="-336042" defTabSz="896111">
              <a:lnSpc>
                <a:spcPct val="90000"/>
              </a:lnSpc>
              <a:spcBef>
                <a:spcPts val="900"/>
              </a:spcBef>
              <a:buSzTx/>
              <a:buNone/>
              <a:defRPr sz="3136"/>
            </a:pPr>
            <a:r>
              <a:rPr sz="392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  no son los objetivos para los cuales el Señor ha establecido el diezmo. </a:t>
            </a:r>
            <a:r>
              <a:rPr sz="3920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Los que hacen este uso del diezmo, se están apartando de las disposiciones del Señor y Dios los juzgará por esto</a:t>
            </a:r>
            <a:r>
              <a:rPr sz="392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”.           </a:t>
            </a:r>
            <a:r>
              <a:rPr sz="3528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CMC, Página107.</a:t>
            </a:r>
          </a:p>
        </p:txBody>
      </p:sp>
      <p:pic>
        <p:nvPicPr>
          <p:cNvPr id="161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251519" y="1340767"/>
            <a:ext cx="7238147" cy="3985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186" indent="-347186" defTabSz="822959">
              <a:buClr>
                <a:srgbClr val="004782"/>
              </a:buClr>
              <a:defRPr sz="2880"/>
            </a:pPr>
            <a:r>
              <a:rPr sz="32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“Se comete </a:t>
            </a:r>
            <a:r>
              <a:rPr sz="3239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un grave error </a:t>
            </a:r>
            <a:r>
              <a:rPr sz="32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cuando el diezmo se aparta del objetivo para el que ha sido designado: </a:t>
            </a:r>
            <a:r>
              <a:rPr sz="3239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sostén de los </a:t>
            </a:r>
            <a:r>
              <a:rPr sz="32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ministros. El diezmo es del Señor y los que interfieren con el </a:t>
            </a:r>
            <a:r>
              <a:rPr sz="3239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serán castigados con la pérdida de su riqueza eterna </a:t>
            </a:r>
            <a:r>
              <a:rPr sz="36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 menos que se arrepientan.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323527" y="1412776"/>
            <a:ext cx="7631028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79" indent="-411479" defTabSz="877823">
              <a:spcBef>
                <a:spcPts val="900"/>
              </a:spcBef>
              <a:buClr>
                <a:srgbClr val="004782"/>
              </a:buClr>
              <a:defRPr sz="3072"/>
            </a:pPr>
            <a:r>
              <a:rPr sz="38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“La porción que Dios se ha reservado no ha de ser dedicada a ningún otro propósito que el especificado por El. No se sienta nadie libre de retener sus diezmos, a fin de emplearlos según su criterio”</a:t>
            </a:r>
            <a:r>
              <a:rPr sz="3455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sz="2688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O.E. página 237</a:t>
            </a:r>
            <a:r>
              <a:rPr sz="268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  <p:pic>
        <p:nvPicPr>
          <p:cNvPr id="166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323527" y="1340768"/>
            <a:ext cx="7604676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SzTx/>
              <a:buNone/>
            </a:pPr>
            <a:r>
              <a:rPr sz="40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Que la obra no siga siendo limitada debido a que el diezmo ha sido apartado hacia diversos conductos que no tienen nada que ver con el fin al que Dios lo destinó”. </a:t>
            </a:r>
            <a:r>
              <a:rPr sz="36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CMC, página 107</a:t>
            </a: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  <p:pic>
        <p:nvPicPr>
          <p:cNvPr id="169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179511" y="1268760"/>
            <a:ext cx="6768753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6868" indent="-406868" defTabSz="850391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2697"/>
            </a:pPr>
            <a:r>
              <a:rPr sz="3441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“El diezmo ha sido puesto aparte con un propósito especial. </a:t>
            </a:r>
            <a:r>
              <a:rPr sz="3441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debe considerarse como un fondo para pobres.</a:t>
            </a:r>
            <a:r>
              <a:rPr sz="3441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Debe dedicarse, especialmente, al sostén de los que predican el mensaje de Dios al mundo; y no hay que desviarlo de éste propósito.</a:t>
            </a:r>
            <a:r>
              <a:rPr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”CMC, página 108</a:t>
            </a:r>
            <a:r>
              <a:rPr sz="2046" i="1">
                <a:solidFill>
                  <a:srgbClr val="004782"/>
                </a:solidFill>
              </a:rPr>
              <a:t>.</a:t>
            </a:r>
          </a:p>
        </p:txBody>
      </p:sp>
      <p:pic>
        <p:nvPicPr>
          <p:cNvPr id="172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251519" y="1412776"/>
            <a:ext cx="6840761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4189" indent="-374189" defTabSz="88696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3104"/>
            </a:pPr>
            <a:r>
              <a:rPr sz="3492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“Se me mostró que es un error emplear los diezmos para satisfacer los gastos ocasionales de la iglesia. Pero estáis robando a Dios cada vez que ponéis vuestras manos en la tesorería y extraéis fondos para satisfacer los gastos corrientes de la iglesia</a:t>
            </a:r>
            <a:r>
              <a:rPr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”. CMC, Página 108.</a:t>
            </a:r>
          </a:p>
        </p:txBody>
      </p:sp>
      <p:pic>
        <p:nvPicPr>
          <p:cNvPr id="175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395535" y="1412775"/>
            <a:ext cx="6984777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79" indent="-411479" defTabSz="877823">
              <a:spcBef>
                <a:spcPts val="900"/>
              </a:spcBef>
              <a:buClr>
                <a:srgbClr val="004782"/>
              </a:buClr>
              <a:defRPr sz="3072"/>
            </a:pPr>
            <a:r>
              <a:rPr sz="38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“Su pueblo de hoy ha de recordar que la casa de culto es propiedad del Señor y que ha de ser escrupulosamente cuidada. </a:t>
            </a:r>
            <a:r>
              <a:rPr sz="3839" i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Pero los fondos para esta obra no han de provenir del diezmo.</a:t>
            </a:r>
            <a:r>
              <a:rPr sz="3839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” </a:t>
            </a:r>
            <a:r>
              <a:rPr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O.E. página 238.</a:t>
            </a:r>
          </a:p>
        </p:txBody>
      </p:sp>
      <p:pic>
        <p:nvPicPr>
          <p:cNvPr id="178" name="image4.png" descr="pluma4.png"/>
          <p:cNvPicPr>
            <a:picLocks noChangeAspect="1"/>
          </p:cNvPicPr>
          <p:nvPr/>
        </p:nvPicPr>
        <p:blipFill>
          <a:blip r:embed="rId2">
            <a:extLst/>
          </a:blip>
          <a:srcRect l="19653"/>
          <a:stretch>
            <a:fillRect/>
          </a:stretch>
        </p:blipFill>
        <p:spPr>
          <a:xfrm>
            <a:off x="7808032" y="0"/>
            <a:ext cx="1335968" cy="22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272808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2394065" indent="-2394065" algn="l" defTabSz="877823">
              <a:buClr>
                <a:srgbClr val="C00000"/>
              </a:buClr>
              <a:buSzPct val="150000"/>
              <a:buFont typeface="Trebuchet MS"/>
              <a:buAutoNum type="romanUcPeriod" startAt="3"/>
              <a:defRPr sz="7679" b="1">
                <a:solidFill>
                  <a:srgbClr val="C00000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224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7679" b="1">
                <a:solidFill>
                  <a:srgbClr val="C00000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 El uso de las ofrendas.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179511" y="1772816"/>
            <a:ext cx="6624737" cy="4392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El anciano debe vigilar para que a las ofrendas como a los diezmos se les dé el destino que la iglesia ha establecido en los reglamentos denominacionales, los cuales están fundamentados sobre principios inspirados por Dios.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251519" y="1628800"/>
            <a:ext cx="7456960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5762" indent="-385762">
              <a:spcBef>
                <a:spcPts val="800"/>
              </a:spcBef>
              <a:buClr>
                <a:srgbClr val="C00000"/>
              </a:buClr>
            </a:pPr>
            <a:r>
              <a:rPr sz="3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Las ofrendas son los recursos con los cuales cuenta la iglesia para sus gastos particulares y para sus programas internos. No obstante, las ofrendas tienen un orden establecido acerca de la manera como la iglesia debe usarlas</a:t>
            </a: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773956" y="693301"/>
            <a:ext cx="7190401" cy="1671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77823">
              <a:defRPr sz="4800" b="1">
                <a:solidFill>
                  <a:srgbClr val="C00000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solidFill>
                  <a:srgbClr val="C00000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Las ofrendas se reparten        de la siguiente manera: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half" idx="1"/>
          </p:nvPr>
        </p:nvSpPr>
        <p:spPr>
          <a:xfrm>
            <a:off x="642391" y="2780928"/>
            <a:ext cx="6995122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buSzTx/>
              <a:buNone/>
              <a:def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a)- El 60% del total de las ofrendas que entran en la iglesia, se queda en la iglesia local. La iglesia puede usar ese 60% para cubrir todas sus necesidades: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323527" y="1484784"/>
            <a:ext cx="6624737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3768" indent="-433768" defTabSz="841247">
              <a:spcBef>
                <a:spcPts val="900"/>
              </a:spcBef>
              <a:buClr>
                <a:srgbClr val="004782"/>
              </a:buClr>
              <a:defRPr sz="2944"/>
            </a:pPr>
            <a:r>
              <a:rPr sz="40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Pago de servicios públicos.</a:t>
            </a:r>
          </a:p>
          <a:p>
            <a:pPr marL="433768" indent="-433768" defTabSz="841247">
              <a:spcBef>
                <a:spcPts val="900"/>
              </a:spcBef>
              <a:buClr>
                <a:srgbClr val="004782"/>
              </a:buClr>
              <a:defRPr sz="2944"/>
            </a:pPr>
            <a:r>
              <a:rPr sz="40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Programas de cada departamento de la iglesia.</a:t>
            </a:r>
          </a:p>
          <a:p>
            <a:pPr marL="433768" indent="-433768" defTabSz="841247">
              <a:spcBef>
                <a:spcPts val="1000"/>
              </a:spcBef>
              <a:buClr>
                <a:srgbClr val="004782"/>
              </a:buClr>
              <a:defRPr sz="2944"/>
            </a:pPr>
            <a:r>
              <a:rPr sz="40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Desarrollo del programa misionero de la iglesia</a:t>
            </a:r>
            <a:r>
              <a:rPr sz="4416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323527" y="1412776"/>
            <a:ext cx="735516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5766" indent="-415766" defTabSz="886968">
              <a:spcBef>
                <a:spcPts val="900"/>
              </a:spcBef>
              <a:buClr>
                <a:srgbClr val="004782"/>
              </a:buClr>
              <a:defRPr sz="3104"/>
            </a:pPr>
            <a:r>
              <a:rPr sz="388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Mantenimiento de la planta física o templo.</a:t>
            </a:r>
          </a:p>
          <a:p>
            <a:pPr marL="415766" indent="-415766" defTabSz="886968">
              <a:spcBef>
                <a:spcPts val="900"/>
              </a:spcBef>
              <a:buClr>
                <a:srgbClr val="004782"/>
              </a:buClr>
              <a:defRPr sz="3104"/>
            </a:pPr>
            <a:r>
              <a:rPr sz="388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Ayuda para la escuela (si la hay).</a:t>
            </a:r>
          </a:p>
          <a:p>
            <a:pPr marL="415766" indent="-415766" defTabSz="886968">
              <a:spcBef>
                <a:spcPts val="900"/>
              </a:spcBef>
              <a:buClr>
                <a:srgbClr val="004782"/>
              </a:buClr>
              <a:defRPr sz="3104"/>
            </a:pPr>
            <a:r>
              <a:rPr sz="388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En lo que la iglesia crea conveniente emplear este 60%.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611559" y="1340768"/>
            <a:ext cx="6480721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0196" indent="-390196">
              <a:buClr>
                <a:srgbClr val="004782"/>
              </a:buClr>
              <a:defRPr sz="2900"/>
            </a:pPr>
            <a:r>
              <a:rPr sz="3300" b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b) </a:t>
            </a:r>
            <a:r>
              <a:rPr sz="3300" b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Un 20% va a la organización superior (Misión o Asociación).  Esta lo empleará para:</a:t>
            </a:r>
          </a:p>
          <a:p>
            <a:pPr marL="319251" indent="-319251">
              <a:spcBef>
                <a:spcPts val="600"/>
              </a:spcBef>
              <a:buClr>
                <a:srgbClr val="004782"/>
              </a:buClr>
              <a:defRPr sz="2900"/>
            </a:pPr>
            <a:r>
              <a:rPr sz="27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20% de esta cantidad se mandará a la Unión, la cual lo usará en sus programas misioneros.</a:t>
            </a:r>
          </a:p>
          <a:p>
            <a:pPr marL="319251" indent="-319251">
              <a:spcBef>
                <a:spcPts val="600"/>
              </a:spcBef>
              <a:buClr>
                <a:srgbClr val="004782"/>
              </a:buClr>
              <a:defRPr sz="2900"/>
            </a:pPr>
            <a:r>
              <a:rPr sz="2700" b="1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El dinero restante el campo lo usará en su plan de desarrollo así</a:t>
            </a:r>
            <a:r>
              <a:rPr sz="2700" b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319251" indent="-319251">
              <a:spcBef>
                <a:spcPts val="600"/>
              </a:spcBef>
              <a:buClr>
                <a:srgbClr val="004782"/>
              </a:buClr>
              <a:defRPr sz="2900"/>
            </a:pPr>
            <a:r>
              <a:rPr sz="27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Ayudas para construcción de templos.</a:t>
            </a:r>
          </a:p>
          <a:p>
            <a:pPr marL="319251" indent="-319251">
              <a:spcBef>
                <a:spcPts val="600"/>
              </a:spcBef>
              <a:buClr>
                <a:srgbClr val="004782"/>
              </a:buClr>
              <a:defRPr sz="2900"/>
            </a:pPr>
            <a:r>
              <a:rPr sz="27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Plan misionero del campo.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251519" y="1484784"/>
            <a:ext cx="6624737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Desarrollo del campamento (si lo hay).</a:t>
            </a:r>
          </a:p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Ayuda para escuelas y colegios del campo.</a:t>
            </a:r>
          </a:p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Otros rubros que el campo, en su reunión cuadrienal, haya determinado en su plan de desarrollo.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build="p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467543" y="1844824"/>
            <a:ext cx="7355162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c) El 20% restante se manda a la Conferencia General.</a:t>
            </a:r>
          </a:p>
          <a:p>
            <a:pPr>
              <a:buClr>
                <a:srgbClr val="004782"/>
              </a:buClr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No debemos olvidar que somos una iglesia con una misión mundial y todos debemos cooperar para el cumplimiento de esta misión.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67543" y="1556791"/>
            <a:ext cx="6840761" cy="15121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La Conferencia General empleará este dinero en: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323527" y="3212976"/>
            <a:ext cx="6876765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5762" indent="-385762">
              <a:spcBef>
                <a:spcPts val="800"/>
              </a:spcBef>
              <a:buClr>
                <a:srgbClr val="004782"/>
              </a:buClr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Abrir obra en nuevos territorios del mundo.</a:t>
            </a:r>
          </a:p>
          <a:p>
            <a:pPr marL="385762" indent="-385762">
              <a:spcBef>
                <a:spcPts val="800"/>
              </a:spcBef>
              <a:buClr>
                <a:srgbClr val="004782"/>
              </a:buClr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Apoyar el plan promocionado en el folleto trimestral.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xfrm>
            <a:off x="323527" y="1844824"/>
            <a:ext cx="6624737" cy="36724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8759" indent="-358759" defTabSz="850391">
              <a:spcBef>
                <a:spcPts val="800"/>
              </a:spcBef>
              <a:buClr>
                <a:srgbClr val="004782"/>
              </a:buClr>
              <a:defRPr sz="2976"/>
            </a:pPr>
            <a:r>
              <a:rPr sz="33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Un porcentaje para Misión Global.</a:t>
            </a:r>
          </a:p>
          <a:p>
            <a:pPr marL="358759" indent="-358759" defTabSz="850391">
              <a:spcBef>
                <a:spcPts val="800"/>
              </a:spcBef>
              <a:buClr>
                <a:srgbClr val="004782"/>
              </a:buClr>
              <a:defRPr sz="2976"/>
            </a:pPr>
            <a:r>
              <a:rPr sz="33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Cualquier otro proyecto de expansión que la Conferencia General quiera apoyar.</a:t>
            </a:r>
          </a:p>
          <a:p>
            <a:pPr marL="358759" indent="-358759" defTabSz="850391">
              <a:spcBef>
                <a:spcPts val="800"/>
              </a:spcBef>
              <a:buClr>
                <a:srgbClr val="004782"/>
              </a:buClr>
              <a:defRPr sz="2976"/>
            </a:pPr>
            <a:r>
              <a:rPr sz="3348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Otro porcentaje se aplica para RAM. Radio Adventista Mundial.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323527" y="764703"/>
            <a:ext cx="7571186" cy="5544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7493" indent="-437493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2900"/>
            </a:pPr>
            <a:r>
              <a:rPr sz="3700" b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Todo este sistema de distribución de las ofrendas, se conoce con el nombre de: Plan 60-20-20. No es otra cosa que</a:t>
            </a:r>
            <a:r>
              <a:rPr sz="2500" b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425668" indent="-42566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2900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60% para la iglesia local.</a:t>
            </a:r>
          </a:p>
          <a:p>
            <a:pPr marL="425668" indent="-42566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2900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20% para la Misión. (De allí se saca el porcentaje de la Unión).</a:t>
            </a:r>
          </a:p>
          <a:p>
            <a:pPr marL="425668" indent="-42566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2900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20% para la Asociación General.(De allí se distribuye para la iglesia mundial</a:t>
            </a:r>
            <a:r>
              <a:rPr sz="33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696744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154658" indent="-2154658" algn="l" defTabSz="877823">
              <a:buClr>
                <a:srgbClr val="660033"/>
              </a:buClr>
              <a:buSzPct val="150000"/>
              <a:buFont typeface="Trebuchet MS"/>
              <a:buAutoNum type="romanUcPeriod"/>
              <a:defRPr sz="6911" b="1">
                <a:solidFill>
                  <a:srgbClr val="660033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224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6911" b="1">
                <a:solidFill>
                  <a:srgbClr val="660033"/>
                </a:solidFill>
                <a:effectLst>
                  <a:outerShdw blurRad="48768" dist="3744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Uso correcto   del diezmo.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79511" y="2276872"/>
            <a:ext cx="8229601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585215">
              <a:defRPr sz="5119" b="1">
                <a:solidFill>
                  <a:srgbClr val="660033"/>
                </a:solidFill>
                <a:effectLst>
                  <a:outerShdw blurRad="32512" dist="2496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2816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5119" b="1">
                <a:solidFill>
                  <a:srgbClr val="660033"/>
                </a:solidFill>
                <a:effectLst>
                  <a:outerShdw blurRad="32512" dist="2496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Reafirmando lo estudiado.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323527" y="1484784"/>
            <a:ext cx="7067130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35818" indent="-83581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buFont typeface="Trebuchet MS"/>
              <a:buAutoNum type="arabicPeriod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Mencione cuatro consejos prácticos en cuanto al uso de los diezmos.</a:t>
            </a:r>
          </a:p>
          <a:p>
            <a:pPr marL="835818" indent="-83581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buFont typeface="Trebuchet MS"/>
              <a:buAutoNum type="arabicPeriod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Mencione cinco cosas para las cuales no se deben usar los diezmos.</a:t>
            </a:r>
          </a:p>
          <a:p>
            <a:pPr marL="835818" indent="-835818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buFont typeface="Trebuchet MS"/>
              <a:buAutoNum type="arabicPeriod"/>
            </a:pPr>
            <a:r>
              <a:rPr sz="36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Mencione cinco usos correctos para las ofrendas</a:t>
            </a:r>
            <a:r>
              <a:rPr sz="2400">
                <a:solidFill>
                  <a:srgbClr val="004782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build="p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539551" y="2492896"/>
            <a:ext cx="7499178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85762" indent="-385762">
              <a:spcBef>
                <a:spcPts val="800"/>
              </a:spcBef>
              <a:buClr>
                <a:srgbClr val="004782"/>
              </a:buClr>
              <a:defRPr sz="36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32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6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“El que proclama el mensaje de misericordia a los hombres caídos tiene también otra obra que hacer, a saber, la de presentar a la gente el deber de sostener la obra de Dios con sus recursos. </a:t>
            </a:r>
          </a:p>
        </p:txBody>
      </p:sp>
      <p:sp>
        <p:nvSpPr>
          <p:cNvPr id="209" name="Shape 209"/>
          <p:cNvSpPr/>
          <p:nvPr/>
        </p:nvSpPr>
        <p:spPr>
          <a:xfrm>
            <a:off x="1728872" y="789876"/>
            <a:ext cx="489654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2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7200" b="1">
                <a:solidFill>
                  <a:srgbClr val="660033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Conclusión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sz="half" idx="1"/>
          </p:nvPr>
        </p:nvSpPr>
        <p:spPr>
          <a:xfrm>
            <a:off x="683567" y="2132856"/>
            <a:ext cx="6419057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8625" indent="-428625">
              <a:spcBef>
                <a:spcPts val="900"/>
              </a:spcBef>
              <a:buClr>
                <a:srgbClr val="004782"/>
              </a:buClr>
            </a:pPr>
            <a:r>
              <a:rPr sz="40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Debe enseñarles que una porción de sus recursos pertenece a Dios y ha de ser dedicada de una manera sagrada a su obra”. </a:t>
            </a:r>
            <a:r>
              <a:rPr sz="2800"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OE Pág. 236.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79511" y="1196752"/>
            <a:ext cx="6912769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0331" indent="-370331" defTabSz="877823">
              <a:lnSpc>
                <a:spcPct val="90000"/>
              </a:lnSpc>
              <a:spcBef>
                <a:spcPts val="800"/>
              </a:spcBef>
              <a:buClr>
                <a:srgbClr val="004782"/>
              </a:buClr>
              <a:defRPr sz="3072"/>
            </a:pPr>
            <a:r>
              <a:rPr sz="3455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En estos últimos tiempos, el enemigo ha querido introducir la idea de que cada uno puede usar los diezmos como bien lo crea conveniente, siempre y cuando lo emplee en algo relacionado con la iglesia. </a:t>
            </a:r>
            <a:r>
              <a:rPr sz="3455" u="sng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estamos para hacer lo que creemos que es mejor;</a:t>
            </a:r>
            <a:r>
              <a:rPr sz="3455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sz="3455" u="sng">
                <a:solidFill>
                  <a:srgbClr val="C00000"/>
                </a:solidFill>
                <a:effectLst>
                  <a:outerShdw blurRad="36576" dist="36576" dir="2700000" rotWithShape="0">
                    <a:srgbClr val="000000">
                      <a:alpha val="43137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estamos para hacer lo que Dios nos pide que hagamos</a:t>
            </a:r>
            <a:r>
              <a:rPr sz="3455">
                <a:solidFill>
                  <a:srgbClr val="004782"/>
                </a:solid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395535" y="1124744"/>
            <a:ext cx="6408713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lnSpc>
                <a:spcPct val="90000"/>
              </a:lnSpc>
              <a:buClr>
                <a:srgbClr val="004782"/>
              </a:buClr>
              <a:defRPr sz="3104"/>
            </a:pPr>
            <a:r>
              <a:rPr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“Y he aquí yo he dado a los hijos de Leví todos los diezmos en Israel por heredad, por su ministerio, por cuanto ellos sirven en el ministerio del tabernáculo de reunión. Porque a los Levitas he dado por heredad los diezmos de los hijos de Israel, que ofrecerán a Jehová en ofrendas...” </a:t>
            </a:r>
            <a:r>
              <a:rPr i="1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Números 18:21-24</a:t>
            </a:r>
            <a:r>
              <a:rPr sz="2328" i="1">
                <a:solidFill>
                  <a:srgbClr val="004782"/>
                </a:solidFill>
              </a:rPr>
              <a:t>.</a:t>
            </a:r>
          </a:p>
        </p:txBody>
      </p:sp>
      <p:pic>
        <p:nvPicPr>
          <p:cNvPr id="122" name="image3.png" descr="B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959954"/>
            <a:ext cx="2555777" cy="1898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83567" y="908720"/>
            <a:ext cx="6624737" cy="10661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59536">
              <a:defRPr sz="5640" b="1">
                <a:solidFill>
                  <a:srgbClr val="660033"/>
                </a:solidFill>
                <a:effectLst>
                  <a:outerShdw blurRad="47752" dist="3666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>
              <a:defRPr sz="4136" b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sz="5640" b="1">
                <a:solidFill>
                  <a:srgbClr val="660033"/>
                </a:solidFill>
                <a:effectLst>
                  <a:outerShdw blurRad="47752" dist="36660" dir="5460000" rotWithShape="0">
                    <a:srgbClr val="000000">
                      <a:alpha val="38000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rPr>
              <a:t>Consejos prácticos.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323527" y="2348880"/>
            <a:ext cx="6552729" cy="3412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8625" indent="-428625">
              <a:spcBef>
                <a:spcPts val="900"/>
              </a:spcBef>
              <a:buClr>
                <a:srgbClr val="004782"/>
              </a:buClr>
            </a:pPr>
            <a:r>
              <a:rPr sz="40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Sea fiel en apartar los diezmos del Señor.</a:t>
            </a:r>
          </a:p>
          <a:p>
            <a:pPr marL="428625" indent="-428625">
              <a:spcBef>
                <a:spcPts val="900"/>
              </a:spcBef>
              <a:buClr>
                <a:srgbClr val="004782"/>
              </a:buClr>
            </a:pPr>
            <a:r>
              <a:rPr sz="40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Llévelos a la iglesia, y entréguelos a la tesorería.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395535" y="1556792"/>
            <a:ext cx="6696745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5766" indent="-415766" defTabSz="886968">
              <a:spcBef>
                <a:spcPts val="900"/>
              </a:spcBef>
              <a:buClr>
                <a:srgbClr val="004782"/>
              </a:buClr>
              <a:defRPr sz="3104"/>
            </a:pPr>
            <a:r>
              <a:rPr sz="388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Confíe en el uso que la iglesia hará de los mismos.</a:t>
            </a:r>
          </a:p>
          <a:p>
            <a:pPr marL="415766" indent="-415766" defTabSz="886968">
              <a:spcBef>
                <a:spcPts val="900"/>
              </a:spcBef>
              <a:buClr>
                <a:srgbClr val="004782"/>
              </a:buClr>
              <a:defRPr sz="3104"/>
            </a:pPr>
            <a:r>
              <a:rPr sz="388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Recuerde que los diezmos se usan para el pago del ministerio debidamente establecido por Dios mediante la iglesia.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251519" y="1628800"/>
            <a:ext cx="6336705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7193" indent="-407193" defTabSz="868680">
              <a:spcBef>
                <a:spcPts val="900"/>
              </a:spcBef>
              <a:buClr>
                <a:srgbClr val="004782"/>
              </a:buClr>
              <a:defRPr sz="3040"/>
            </a:pPr>
            <a:r>
              <a:rPr sz="38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No olvide que el diezmo no nos pertenece; es la parte que Dios se ha reservado.</a:t>
            </a:r>
          </a:p>
          <a:p>
            <a:pPr marL="407193" indent="-407193" defTabSz="868680">
              <a:spcBef>
                <a:spcPts val="900"/>
              </a:spcBef>
              <a:buClr>
                <a:srgbClr val="004782"/>
              </a:buClr>
              <a:defRPr sz="3040"/>
            </a:pPr>
            <a:r>
              <a:rPr sz="3800">
                <a:solidFill>
                  <a:srgbClr val="004782"/>
                </a:solidFill>
                <a:latin typeface="Candara"/>
                <a:ea typeface="Candara"/>
                <a:cs typeface="Candara"/>
                <a:sym typeface="Candara"/>
              </a:rPr>
              <a:t>Tenga en cuenta que los mandatos de Dios no son para discutirlos; son para acatarlos y obedecerlos.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Microsoft Office PowerPoint</Application>
  <PresentationFormat>Presentación en pantalla (4:3)</PresentationFormat>
  <Paragraphs>78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Avenir Roman</vt:lpstr>
      <vt:lpstr>Calibri</vt:lpstr>
      <vt:lpstr>Candara</vt:lpstr>
      <vt:lpstr>Trebuchet MS</vt:lpstr>
      <vt:lpstr>Default</vt:lpstr>
      <vt:lpstr>Presentación de PowerPoint</vt:lpstr>
      <vt:lpstr>Presentación de PowerPoint</vt:lpstr>
      <vt:lpstr>Presentación de PowerPoint</vt:lpstr>
      <vt:lpstr>Uso correcto   del diezmo.</vt:lpstr>
      <vt:lpstr>Presentación de PowerPoint</vt:lpstr>
      <vt:lpstr>Presentación de PowerPoint</vt:lpstr>
      <vt:lpstr>Consejos prácticos.</vt:lpstr>
      <vt:lpstr>Presentación de PowerPoint</vt:lpstr>
      <vt:lpstr>Presentación de PowerPoint</vt:lpstr>
      <vt:lpstr>Consejos inspirados.</vt:lpstr>
      <vt:lpstr>Presentación de PowerPoint</vt:lpstr>
      <vt:lpstr> Uso indebido del diezmos.</vt:lpstr>
      <vt:lpstr>Presentación de PowerPoint</vt:lpstr>
      <vt:lpstr>Consejos prácticos.</vt:lpstr>
      <vt:lpstr>Presentación de PowerPoint</vt:lpstr>
      <vt:lpstr>Presentación de PowerPoint</vt:lpstr>
      <vt:lpstr>Presentación de PowerPoint</vt:lpstr>
      <vt:lpstr>Presentación de PowerPoint</vt:lpstr>
      <vt:lpstr>Consejos inspirados.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El uso de las ofrendas.</vt:lpstr>
      <vt:lpstr>Presentación de PowerPoint</vt:lpstr>
      <vt:lpstr>Las ofrendas se reparten        de la siguiente manera: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Conferencia General empleará este dinero en:</vt:lpstr>
      <vt:lpstr>Presentación de PowerPoint</vt:lpstr>
      <vt:lpstr>Presentación de PowerPoint</vt:lpstr>
      <vt:lpstr>Reafirmando lo estudiado.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Pacheco</dc:creator>
  <cp:lastModifiedBy>Jonathan Pacheco</cp:lastModifiedBy>
  <cp:revision>1</cp:revision>
  <dcterms:modified xsi:type="dcterms:W3CDTF">2016-06-08T17:38:14Z</dcterms:modified>
</cp:coreProperties>
</file>