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modifyVerifier cryptProviderType="rsaAES" cryptAlgorithmClass="hash" cryptAlgorithmType="typeAny" cryptAlgorithmSid="14" spinCount="100000" saltData="JOJcVevYD48798gWYFFkiA==" hashData="4OI6AuU1VTPdCW4d81ZnrLVMbf2pQca+so9aJiyQTm4ztRLffeGUBVPdCGlusERA6MQ10hJv/Cm3kaTivLIpcQ=="/>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3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26111878"/>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755775"/>
          </a:xfrm>
          <a:prstGeom prst="rect">
            <a:avLst/>
          </a:prstGeom>
        </p:spPr>
        <p:txBody>
          <a:bodyPr/>
          <a:lstStyle/>
          <a:p>
            <a:r>
              <a:t>Texto del título</a:t>
            </a:r>
          </a:p>
        </p:txBody>
      </p:sp>
      <p:sp>
        <p:nvSpPr>
          <p:cNvPr id="13" name="Shape 13"/>
          <p:cNvSpPr>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14" name="Shape 1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r>
              <a:t>Texto del título</a:t>
            </a:r>
          </a:p>
        </p:txBody>
      </p:sp>
      <p:sp>
        <p:nvSpPr>
          <p:cNvPr id="91" name="Shape 91"/>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2" name="Shape 9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99" name="Shape 99"/>
          <p:cNvSpPr>
            <a:spLocks noGrp="1"/>
          </p:cNvSpPr>
          <p:nvPr>
            <p:ph type="title"/>
          </p:nvPr>
        </p:nvSpPr>
        <p:spPr>
          <a:xfrm>
            <a:off x="6629400" y="274638"/>
            <a:ext cx="2057400" cy="6583362"/>
          </a:xfrm>
          <a:prstGeom prst="rect">
            <a:avLst/>
          </a:prstGeom>
        </p:spPr>
        <p:txBody>
          <a:bodyPr/>
          <a:lstStyle/>
          <a:p>
            <a:r>
              <a:t>Texto del título</a:t>
            </a:r>
          </a:p>
        </p:txBody>
      </p:sp>
      <p:sp>
        <p:nvSpPr>
          <p:cNvPr id="100" name="Shape 100"/>
          <p:cNvSpPr>
            <a:spLocks noGrp="1"/>
          </p:cNvSpPr>
          <p:nvPr>
            <p:ph type="body" idx="1"/>
          </p:nvPr>
        </p:nvSpPr>
        <p:spPr>
          <a:xfrm>
            <a:off x="457200" y="274638"/>
            <a:ext cx="6019800" cy="658336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1" name="Shape 10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Texto del título</a:t>
            </a:r>
          </a:p>
        </p:txBody>
      </p:sp>
      <p:sp>
        <p:nvSpPr>
          <p:cNvPr id="22" name="Shape 22"/>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3" name="Shape 2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30" name="Shape 30"/>
          <p:cNvSpPr>
            <a:spLocks noGrp="1"/>
          </p:cNvSpPr>
          <p:nvPr>
            <p:ph type="title"/>
          </p:nvPr>
        </p:nvSpPr>
        <p:spPr>
          <a:xfrm>
            <a:off x="722312" y="4406900"/>
            <a:ext cx="7772401" cy="2451100"/>
          </a:xfrm>
          <a:prstGeom prst="rect">
            <a:avLst/>
          </a:prstGeom>
        </p:spPr>
        <p:txBody>
          <a:bodyPr/>
          <a:lstStyle>
            <a:lvl1pPr algn="l">
              <a:defRPr sz="4000" b="1" cap="all"/>
            </a:lvl1pPr>
          </a:lstStyle>
          <a:p>
            <a:r>
              <a:t>Texto del título</a:t>
            </a:r>
          </a:p>
        </p:txBody>
      </p:sp>
      <p:sp>
        <p:nvSpPr>
          <p:cNvPr id="31" name="Shape 31"/>
          <p:cNvSpPr>
            <a:spLocks noGrp="1"/>
          </p:cNvSpPr>
          <p:nvPr>
            <p:ph type="body" sz="half" idx="1"/>
          </p:nvPr>
        </p:nvSpPr>
        <p:spPr>
          <a:xfrm>
            <a:off x="722312" y="1192213"/>
            <a:ext cx="7772401" cy="3214687"/>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2" name="Shape 3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Texto del título</a:t>
            </a:r>
          </a:p>
        </p:txBody>
      </p:sp>
      <p:sp>
        <p:nvSpPr>
          <p:cNvPr id="40" name="Shape 40"/>
          <p:cNvSpPr>
            <a:spLocks noGrp="1"/>
          </p:cNvSpPr>
          <p:nvPr>
            <p:ph type="body" sz="half" idx="1"/>
          </p:nvPr>
        </p:nvSpPr>
        <p:spPr>
          <a:xfrm>
            <a:off x="457200" y="1600199"/>
            <a:ext cx="4038600" cy="525780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41" name="Shape 4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8" name="Shape 48"/>
          <p:cNvSpPr>
            <a:spLocks noGrp="1"/>
          </p:cNvSpPr>
          <p:nvPr>
            <p:ph type="title"/>
          </p:nvPr>
        </p:nvSpPr>
        <p:spPr>
          <a:xfrm>
            <a:off x="457200" y="274638"/>
            <a:ext cx="8229600" cy="1204980"/>
          </a:xfrm>
          <a:prstGeom prst="rect">
            <a:avLst/>
          </a:prstGeom>
        </p:spPr>
        <p:txBody>
          <a:bodyPr/>
          <a:lstStyle/>
          <a:p>
            <a:r>
              <a:t>Texto del título</a:t>
            </a:r>
          </a:p>
        </p:txBody>
      </p:sp>
      <p:sp>
        <p:nvSpPr>
          <p:cNvPr id="49" name="Shape 49"/>
          <p:cNvSpPr>
            <a:spLocks noGrp="1"/>
          </p:cNvSpPr>
          <p:nvPr>
            <p:ph type="body" sz="quarter" idx="1"/>
          </p:nvPr>
        </p:nvSpPr>
        <p:spPr>
          <a:xfrm>
            <a:off x="457200" y="1479617"/>
            <a:ext cx="4040188" cy="695258"/>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50" name="Shape 5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7" name="Shape 57"/>
          <p:cNvSpPr>
            <a:spLocks noGrp="1"/>
          </p:cNvSpPr>
          <p:nvPr>
            <p:ph type="title"/>
          </p:nvPr>
        </p:nvSpPr>
        <p:spPr>
          <a:xfrm>
            <a:off x="457200" y="274638"/>
            <a:ext cx="8229600" cy="1325562"/>
          </a:xfrm>
          <a:prstGeom prst="rect">
            <a:avLst/>
          </a:prstGeom>
        </p:spPr>
        <p:txBody>
          <a:bodyPr/>
          <a:lstStyle/>
          <a:p>
            <a:r>
              <a:t>Texto del título</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3008313" cy="1435100"/>
          </a:xfrm>
          <a:prstGeom prst="rect">
            <a:avLst/>
          </a:prstGeom>
        </p:spPr>
        <p:txBody>
          <a:bodyPr anchor="b"/>
          <a:lstStyle>
            <a:lvl1pPr algn="l">
              <a:defRPr sz="2000" b="1"/>
            </a:lvl1pPr>
          </a:lstStyle>
          <a:p>
            <a:r>
              <a:t>Texto del título</a:t>
            </a:r>
          </a:p>
        </p:txBody>
      </p:sp>
      <p:sp>
        <p:nvSpPr>
          <p:cNvPr id="73" name="Shape 73"/>
          <p:cNvSpPr>
            <a:spLocks noGrp="1"/>
          </p:cNvSpPr>
          <p:nvPr>
            <p:ph type="body" idx="1"/>
          </p:nvPr>
        </p:nvSpPr>
        <p:spPr>
          <a:xfrm>
            <a:off x="3575050" y="273050"/>
            <a:ext cx="5111750" cy="658495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4" name="Shape 7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1" name="Shape 81"/>
          <p:cNvSpPr>
            <a:spLocks noGrp="1"/>
          </p:cNvSpPr>
          <p:nvPr>
            <p:ph type="title"/>
          </p:nvPr>
        </p:nvSpPr>
        <p:spPr>
          <a:xfrm>
            <a:off x="1792288" y="3086100"/>
            <a:ext cx="5486400" cy="2281238"/>
          </a:xfrm>
          <a:prstGeom prst="rect">
            <a:avLst/>
          </a:prstGeom>
        </p:spPr>
        <p:txBody>
          <a:bodyPr anchor="b"/>
          <a:lstStyle>
            <a:lvl1pPr algn="l">
              <a:defRPr sz="2000" b="1"/>
            </a:lvl1pPr>
          </a:lstStyle>
          <a:p>
            <a:r>
              <a:t>Texto del título</a:t>
            </a:r>
          </a:p>
        </p:txBody>
      </p:sp>
      <p:sp>
        <p:nvSpPr>
          <p:cNvPr id="82" name="Shape 82"/>
          <p:cNvSpPr>
            <a:spLocks noGrp="1"/>
          </p:cNvSpPr>
          <p:nvPr>
            <p:ph type="body" sz="quarter" idx="1"/>
          </p:nvPr>
        </p:nvSpPr>
        <p:spPr>
          <a:xfrm>
            <a:off x="1792288" y="5367338"/>
            <a:ext cx="5486400" cy="149066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83" name="Shape 8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Plantillas módulo 3-02.jpg"/>
          <p:cNvPicPr>
            <a:picLocks noChangeAspect="1"/>
          </p:cNvPicPr>
          <p:nvPr/>
        </p:nvPicPr>
        <p:blipFill>
          <a:blip r:embed="rId13">
            <a:extLst/>
          </a:blip>
          <a:stretch>
            <a:fillRect/>
          </a:stretch>
        </p:blipFill>
        <p:spPr>
          <a:xfrm>
            <a:off x="0" y="0"/>
            <a:ext cx="9144000" cy="6858000"/>
          </a:xfrm>
          <a:prstGeom prst="rect">
            <a:avLst/>
          </a:prstGeom>
          <a:ln w="12700">
            <a:miter lim="400000"/>
          </a:ln>
        </p:spPr>
      </p:pic>
      <p:sp>
        <p:nvSpPr>
          <p:cNvPr id="3" name="Shape 3"/>
          <p:cNvSpPr>
            <a:spLocks noGrp="1"/>
          </p:cNvSpPr>
          <p:nvPr>
            <p:ph type="title"/>
          </p:nvPr>
        </p:nvSpPr>
        <p:spPr>
          <a:xfrm>
            <a:off x="457200" y="274638"/>
            <a:ext cx="8229600" cy="1325562"/>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Texto del título</a:t>
            </a:r>
          </a:p>
        </p:txBody>
      </p:sp>
      <p:sp>
        <p:nvSpPr>
          <p:cNvPr id="4" name="Shape 4"/>
          <p:cNvSpPr>
            <a:spLocks noGrp="1"/>
          </p:cNvSpPr>
          <p:nvPr>
            <p:ph type="body" idx="1"/>
          </p:nvPr>
        </p:nvSpPr>
        <p:spPr>
          <a:xfrm>
            <a:off x="457200" y="1600199"/>
            <a:ext cx="8229600" cy="5257801"/>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5" name="Shape 5"/>
          <p:cNvSpPr>
            <a:spLocks noGrp="1"/>
          </p:cNvSpPr>
          <p:nvPr>
            <p:ph type="sldNum" sz="quarter" idx="2"/>
          </p:nvPr>
        </p:nvSpPr>
        <p:spPr>
          <a:xfrm>
            <a:off x="6553200" y="6356349"/>
            <a:ext cx="2133600" cy="358141"/>
          </a:xfrm>
          <a:prstGeom prst="rect">
            <a:avLst/>
          </a:prstGeom>
          <a:ln w="12700">
            <a:miter lim="400000"/>
          </a:ln>
        </p:spPr>
        <p:txBody>
          <a:bodyPr lIns="45719" rIns="45719">
            <a:spAutoFit/>
          </a:body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2.jpeg" descr="Plantillas módulo 3-03.jpg"/>
          <p:cNvPicPr>
            <a:picLocks noChangeAspect="1"/>
          </p:cNvPicPr>
          <p:nvPr/>
        </p:nvPicPr>
        <p:blipFill>
          <a:blip r:embed="rId2">
            <a:extLst/>
          </a:blip>
          <a:stretch>
            <a:fillRect/>
          </a:stretch>
        </p:blipFill>
        <p:spPr>
          <a:xfrm>
            <a:off x="-1" y="-128488"/>
            <a:ext cx="9144001" cy="68580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467543" y="2132856"/>
            <a:ext cx="7992889" cy="3423648"/>
          </a:xfrm>
          <a:prstGeom prst="rect">
            <a:avLst/>
          </a:prstGeom>
        </p:spPr>
        <p:txBody>
          <a:bodyPr>
            <a:normAutofit/>
          </a:bodyPr>
          <a:lstStyle>
            <a:lvl1pPr marL="1948295" indent="-1948295" algn="l" defTabSz="685800">
              <a:buClr>
                <a:srgbClr val="660033"/>
              </a:buClr>
              <a:buSzPct val="100000"/>
              <a:buFont typeface="Trebuchet MS"/>
              <a:buAutoNum type="romanUcPeriod" startAt="2"/>
              <a:defRPr sz="7500" b="1">
                <a:solidFill>
                  <a:srgbClr val="660033"/>
                </a:solidFill>
                <a:effectLst>
                  <a:outerShdw blurRad="38100" dist="29250" dir="5460000" rotWithShape="0">
                    <a:srgbClr val="000000">
                      <a:alpha val="38000"/>
                    </a:srgbClr>
                  </a:outerShdw>
                </a:effectLst>
                <a:latin typeface="Candara"/>
                <a:ea typeface="Candara"/>
                <a:cs typeface="Candara"/>
                <a:sym typeface="Candara"/>
              </a:defRPr>
            </a:lvl1pPr>
          </a:lstStyle>
          <a:p>
            <a:pPr>
              <a:defRPr b="0">
                <a:solidFill>
                  <a:srgbClr val="000000"/>
                </a:solidFill>
                <a:effectLst/>
                <a:latin typeface="Calibri"/>
                <a:ea typeface="Calibri"/>
                <a:cs typeface="Calibri"/>
                <a:sym typeface="Calibri"/>
              </a:defRPr>
            </a:pPr>
            <a:r>
              <a:rPr b="1">
                <a:solidFill>
                  <a:srgbClr val="660033"/>
                </a:solidFill>
                <a:effectLst>
                  <a:outerShdw blurRad="38100" dist="29250" dir="5460000" rotWithShape="0">
                    <a:srgbClr val="000000">
                      <a:alpha val="38000"/>
                    </a:srgbClr>
                  </a:outerShdw>
                </a:effectLst>
                <a:latin typeface="Candara"/>
                <a:ea typeface="Candara"/>
                <a:cs typeface="Candara"/>
                <a:sym typeface="Candara"/>
              </a:rPr>
              <a:t>El diezmo es eterno como        la ley.</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body" idx="1"/>
          </p:nvPr>
        </p:nvSpPr>
        <p:spPr>
          <a:xfrm>
            <a:off x="179511" y="908719"/>
            <a:ext cx="6912769" cy="5328593"/>
          </a:xfrm>
          <a:prstGeom prst="rect">
            <a:avLst/>
          </a:prstGeom>
        </p:spPr>
        <p:txBody>
          <a:bodyPr>
            <a:normAutofit/>
          </a:bodyPr>
          <a:lstStyle/>
          <a:p>
            <a:pPr marL="353615" indent="-353615">
              <a:buClr>
                <a:srgbClr val="004782"/>
              </a:buClr>
            </a:pPr>
            <a:r>
              <a:rPr sz="3300">
                <a:solidFill>
                  <a:srgbClr val="004782"/>
                </a:solidFill>
                <a:latin typeface="Candara"/>
                <a:ea typeface="Candara"/>
                <a:cs typeface="Candara"/>
                <a:sym typeface="Candara"/>
              </a:rPr>
              <a:t>El principio del diezmo fue establecido por el mismo Dios que instituyó los principios de la ley moral.</a:t>
            </a:r>
          </a:p>
          <a:p>
            <a:pPr marL="353615" indent="-353615">
              <a:buClr>
                <a:srgbClr val="004782"/>
              </a:buClr>
            </a:pPr>
            <a:r>
              <a:rPr sz="3300">
                <a:solidFill>
                  <a:srgbClr val="004782"/>
                </a:solidFill>
                <a:latin typeface="Candara"/>
                <a:ea typeface="Candara"/>
                <a:cs typeface="Candara"/>
                <a:sym typeface="Candara"/>
              </a:rPr>
              <a:t>Por eso, su alcance es eterno, como eterno es su autor.</a:t>
            </a:r>
          </a:p>
          <a:p>
            <a:pPr marL="353615" indent="-353615">
              <a:buClr>
                <a:srgbClr val="004782"/>
              </a:buClr>
            </a:pPr>
            <a:r>
              <a:rPr sz="3300">
                <a:solidFill>
                  <a:srgbClr val="004782"/>
                </a:solidFill>
                <a:latin typeface="Candara"/>
                <a:ea typeface="Candara"/>
                <a:cs typeface="Candara"/>
                <a:sym typeface="Candara"/>
              </a:rPr>
              <a:t>No es una norma de origen humano, ni para cierto tiempo.</a:t>
            </a:r>
          </a:p>
          <a:p>
            <a:pPr marL="353615" indent="-353615">
              <a:spcBef>
                <a:spcPts val="800"/>
              </a:spcBef>
              <a:buClr>
                <a:srgbClr val="004782"/>
              </a:buClr>
            </a:pPr>
            <a:r>
              <a:rPr sz="3300">
                <a:solidFill>
                  <a:srgbClr val="004782"/>
                </a:solidFill>
                <a:latin typeface="Candara"/>
                <a:ea typeface="Candara"/>
                <a:cs typeface="Candara"/>
                <a:sym typeface="Candara"/>
              </a:rPr>
              <a:t>Es un principio de origen divino para todos los tiempos</a:t>
            </a:r>
            <a:r>
              <a:rPr sz="3600" b="1" i="1">
                <a:solidFill>
                  <a:srgbClr val="004782"/>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4">
                                            <p:bg/>
                                          </p:spTgt>
                                        </p:tgtEl>
                                        <p:attrNameLst>
                                          <p:attrName>style.visibility</p:attrName>
                                        </p:attrNameLst>
                                      </p:cBhvr>
                                      <p:to>
                                        <p:strVal val="visible"/>
                                      </p:to>
                                    </p:set>
                                    <p:animEffect transition="in" filter="dissolve">
                                      <p:cBhvr>
                                        <p:cTn id="7" dur="500"/>
                                        <p:tgtEl>
                                          <p:spTgt spid="134">
                                            <p:bg/>
                                          </p:spTgt>
                                        </p:tgtEl>
                                      </p:cBhvr>
                                    </p:animEffect>
                                  </p:childTnLst>
                                </p:cTn>
                              </p:par>
                              <p:par>
                                <p:cTn id="8" presetID="9" presetClass="entr" presetSubtype="0" fill="hold" grpId="1" nodeType="withEffect">
                                  <p:stCondLst>
                                    <p:cond delay="0"/>
                                  </p:stCondLst>
                                  <p:iterate>
                                    <p:tmAbs val="0"/>
                                  </p:iterate>
                                  <p:childTnLst>
                                    <p:set>
                                      <p:cBhvr>
                                        <p:cTn id="9" fill="hold"/>
                                        <p:tgtEl>
                                          <p:spTgt spid="134">
                                            <p:txEl>
                                              <p:pRg st="0" end="0"/>
                                            </p:txEl>
                                          </p:spTgt>
                                        </p:tgtEl>
                                        <p:attrNameLst>
                                          <p:attrName>style.visibility</p:attrName>
                                        </p:attrNameLst>
                                      </p:cBhvr>
                                      <p:to>
                                        <p:strVal val="visible"/>
                                      </p:to>
                                    </p:set>
                                    <p:animEffect transition="in" filter="dissolve">
                                      <p:cBhvr>
                                        <p:cTn id="10" dur="500"/>
                                        <p:tgtEl>
                                          <p:spTgt spid="1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34">
                                            <p:txEl>
                                              <p:pRg st="1" end="1"/>
                                            </p:txEl>
                                          </p:spTgt>
                                        </p:tgtEl>
                                        <p:attrNameLst>
                                          <p:attrName>style.visibility</p:attrName>
                                        </p:attrNameLst>
                                      </p:cBhvr>
                                      <p:to>
                                        <p:strVal val="visible"/>
                                      </p:to>
                                    </p:set>
                                    <p:animEffect transition="in" filter="dissolve">
                                      <p:cBhvr>
                                        <p:cTn id="15" dur="500"/>
                                        <p:tgtEl>
                                          <p:spTgt spid="13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34">
                                            <p:txEl>
                                              <p:pRg st="2" end="2"/>
                                            </p:txEl>
                                          </p:spTgt>
                                        </p:tgtEl>
                                        <p:attrNameLst>
                                          <p:attrName>style.visibility</p:attrName>
                                        </p:attrNameLst>
                                      </p:cBhvr>
                                      <p:to>
                                        <p:strVal val="visible"/>
                                      </p:to>
                                    </p:set>
                                    <p:animEffect transition="in" filter="dissolve">
                                      <p:cBhvr>
                                        <p:cTn id="20" dur="500"/>
                                        <p:tgtEl>
                                          <p:spTgt spid="13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34">
                                            <p:txEl>
                                              <p:pRg st="3" end="3"/>
                                            </p:txEl>
                                          </p:spTgt>
                                        </p:tgtEl>
                                        <p:attrNameLst>
                                          <p:attrName>style.visibility</p:attrName>
                                        </p:attrNameLst>
                                      </p:cBhvr>
                                      <p:to>
                                        <p:strVal val="visible"/>
                                      </p:to>
                                    </p:set>
                                    <p:animEffect transition="in" filter="dissolve">
                                      <p:cBhvr>
                                        <p:cTn id="25" dur="500"/>
                                        <p:tgtEl>
                                          <p:spTgt spid="1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body" idx="1"/>
          </p:nvPr>
        </p:nvSpPr>
        <p:spPr>
          <a:xfrm>
            <a:off x="251519" y="1268760"/>
            <a:ext cx="6912769" cy="4824536"/>
          </a:xfrm>
          <a:prstGeom prst="rect">
            <a:avLst/>
          </a:prstGeom>
        </p:spPr>
        <p:txBody>
          <a:bodyPr>
            <a:normAutofit/>
          </a:bodyPr>
          <a:lstStyle/>
          <a:p>
            <a:pPr marL="332613" indent="-332613" defTabSz="886968">
              <a:lnSpc>
                <a:spcPct val="90000"/>
              </a:lnSpc>
              <a:buClr>
                <a:srgbClr val="004782"/>
              </a:buClr>
              <a:defRPr sz="3104"/>
            </a:pPr>
            <a:r>
              <a:rPr>
                <a:solidFill>
                  <a:srgbClr val="004782"/>
                </a:solidFill>
                <a:latin typeface="Candara"/>
                <a:ea typeface="Candara"/>
                <a:cs typeface="Candara"/>
                <a:sym typeface="Candara"/>
              </a:rPr>
              <a:t>El principio del diezmo no ha cambiado ni cambiará.</a:t>
            </a:r>
          </a:p>
          <a:p>
            <a:pPr marL="332613" indent="-332613" defTabSz="886968">
              <a:lnSpc>
                <a:spcPct val="90000"/>
              </a:lnSpc>
              <a:buClr>
                <a:srgbClr val="004782"/>
              </a:buClr>
              <a:defRPr sz="3104"/>
            </a:pPr>
            <a:r>
              <a:rPr>
                <a:solidFill>
                  <a:srgbClr val="004782"/>
                </a:solidFill>
                <a:latin typeface="Candara"/>
                <a:ea typeface="Candara"/>
                <a:cs typeface="Candara"/>
                <a:sym typeface="Candara"/>
              </a:rPr>
              <a:t>Dios espera la misma obediencia con el diezmo que la que ofrecemos al observar los diez mandamientos.</a:t>
            </a:r>
          </a:p>
          <a:p>
            <a:pPr marL="332613" indent="-332613" defTabSz="886968">
              <a:lnSpc>
                <a:spcPct val="90000"/>
              </a:lnSpc>
              <a:buClr>
                <a:srgbClr val="004782"/>
              </a:buClr>
              <a:defRPr sz="3104"/>
            </a:pPr>
            <a:r>
              <a:rPr>
                <a:solidFill>
                  <a:srgbClr val="004782"/>
                </a:solidFill>
                <a:latin typeface="Candara"/>
                <a:ea typeface="Candara"/>
                <a:cs typeface="Candara"/>
                <a:sym typeface="Candara"/>
              </a:rPr>
              <a:t>No podemos ser celosos con el cumplimiento de los diez mandamientos y tratar de minimizar la importancia de ser fieles en la devolución de los diezmos.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6">
                                            <p:bg/>
                                          </p:spTgt>
                                        </p:tgtEl>
                                        <p:attrNameLst>
                                          <p:attrName>style.visibility</p:attrName>
                                        </p:attrNameLst>
                                      </p:cBhvr>
                                      <p:to>
                                        <p:strVal val="visible"/>
                                      </p:to>
                                    </p:set>
                                    <p:animEffect transition="in" filter="dissolve">
                                      <p:cBhvr>
                                        <p:cTn id="7" dur="500"/>
                                        <p:tgtEl>
                                          <p:spTgt spid="136">
                                            <p:bg/>
                                          </p:spTgt>
                                        </p:tgtEl>
                                      </p:cBhvr>
                                    </p:animEffect>
                                  </p:childTnLst>
                                </p:cTn>
                              </p:par>
                              <p:par>
                                <p:cTn id="8" presetID="9" presetClass="entr" presetSubtype="0" fill="hold" grpId="1" nodeType="withEffect">
                                  <p:stCondLst>
                                    <p:cond delay="0"/>
                                  </p:stCondLst>
                                  <p:iterate>
                                    <p:tmAbs val="0"/>
                                  </p:iterate>
                                  <p:childTnLst>
                                    <p:set>
                                      <p:cBhvr>
                                        <p:cTn id="9" fill="hold"/>
                                        <p:tgtEl>
                                          <p:spTgt spid="136">
                                            <p:txEl>
                                              <p:pRg st="0" end="0"/>
                                            </p:txEl>
                                          </p:spTgt>
                                        </p:tgtEl>
                                        <p:attrNameLst>
                                          <p:attrName>style.visibility</p:attrName>
                                        </p:attrNameLst>
                                      </p:cBhvr>
                                      <p:to>
                                        <p:strVal val="visible"/>
                                      </p:to>
                                    </p:set>
                                    <p:animEffect transition="in" filter="dissolve">
                                      <p:cBhvr>
                                        <p:cTn id="10" dur="500"/>
                                        <p:tgtEl>
                                          <p:spTgt spid="1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36">
                                            <p:txEl>
                                              <p:pRg st="1" end="1"/>
                                            </p:txEl>
                                          </p:spTgt>
                                        </p:tgtEl>
                                        <p:attrNameLst>
                                          <p:attrName>style.visibility</p:attrName>
                                        </p:attrNameLst>
                                      </p:cBhvr>
                                      <p:to>
                                        <p:strVal val="visible"/>
                                      </p:to>
                                    </p:set>
                                    <p:animEffect transition="in" filter="dissolve">
                                      <p:cBhvr>
                                        <p:cTn id="15" dur="500"/>
                                        <p:tgtEl>
                                          <p:spTgt spid="13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36">
                                            <p:txEl>
                                              <p:pRg st="2" end="2"/>
                                            </p:txEl>
                                          </p:spTgt>
                                        </p:tgtEl>
                                        <p:attrNameLst>
                                          <p:attrName>style.visibility</p:attrName>
                                        </p:attrNameLst>
                                      </p:cBhvr>
                                      <p:to>
                                        <p:strVal val="visible"/>
                                      </p:to>
                                    </p:set>
                                    <p:animEffect transition="in" filter="dissolve">
                                      <p:cBhvr>
                                        <p:cTn id="20" dur="500"/>
                                        <p:tgtEl>
                                          <p:spTgt spid="1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1"/>
          </p:nvPr>
        </p:nvSpPr>
        <p:spPr>
          <a:xfrm>
            <a:off x="251519" y="1412776"/>
            <a:ext cx="7211146" cy="4392488"/>
          </a:xfrm>
          <a:prstGeom prst="rect">
            <a:avLst/>
          </a:prstGeom>
        </p:spPr>
        <p:txBody>
          <a:bodyPr>
            <a:normAutofit/>
          </a:bodyPr>
          <a:lstStyle/>
          <a:p>
            <a:pPr marL="415766" indent="-415766" defTabSz="886968">
              <a:spcBef>
                <a:spcPts val="900"/>
              </a:spcBef>
              <a:buClr>
                <a:srgbClr val="004782"/>
              </a:buClr>
              <a:defRPr sz="3104"/>
            </a:pPr>
            <a:r>
              <a:rPr sz="3880" i="1">
                <a:solidFill>
                  <a:srgbClr val="004782"/>
                </a:solidFill>
                <a:latin typeface="Candara"/>
                <a:ea typeface="Candara"/>
                <a:cs typeface="Candara"/>
                <a:sym typeface="Candara"/>
              </a:rPr>
              <a:t>“El sistema especial del diezmo se fundaba en un principio, </a:t>
            </a:r>
            <a:r>
              <a:rPr sz="3880" i="1" u="sng">
                <a:solidFill>
                  <a:srgbClr val="004782"/>
                </a:solidFill>
                <a:latin typeface="Candara"/>
                <a:ea typeface="Candara"/>
                <a:cs typeface="Candara"/>
                <a:sym typeface="Candara"/>
              </a:rPr>
              <a:t>que es tan duradero como la ley de Dios. </a:t>
            </a:r>
            <a:r>
              <a:rPr sz="3880" i="1">
                <a:solidFill>
                  <a:srgbClr val="004782"/>
                </a:solidFill>
                <a:latin typeface="Candara"/>
                <a:ea typeface="Candara"/>
                <a:cs typeface="Candara"/>
                <a:sym typeface="Candara"/>
              </a:rPr>
              <a:t>Así también será una bendición para los que lo practiquen hasta el fin del tiempo’’. </a:t>
            </a:r>
            <a:r>
              <a:rPr sz="1940" i="1">
                <a:solidFill>
                  <a:srgbClr val="004782"/>
                </a:solidFill>
                <a:latin typeface="Candara"/>
                <a:ea typeface="Candara"/>
                <a:cs typeface="Candara"/>
                <a:sym typeface="Candara"/>
              </a:rPr>
              <a:t>Joyas de los Testimonios tomo 1, página 385.</a:t>
            </a:r>
          </a:p>
        </p:txBody>
      </p:sp>
      <p:pic>
        <p:nvPicPr>
          <p:cNvPr id="139"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9"/>
                                        </p:tgtEl>
                                        <p:attrNameLst>
                                          <p:attrName>style.visibility</p:attrName>
                                        </p:attrNameLst>
                                      </p:cBhvr>
                                      <p:to>
                                        <p:strVal val="visible"/>
                                      </p:to>
                                    </p:set>
                                    <p:animEffect transition="in" filter="dissolv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body" idx="1"/>
          </p:nvPr>
        </p:nvSpPr>
        <p:spPr>
          <a:xfrm>
            <a:off x="251519" y="1340768"/>
            <a:ext cx="7128793" cy="4680520"/>
          </a:xfrm>
          <a:prstGeom prst="rect">
            <a:avLst/>
          </a:prstGeom>
        </p:spPr>
        <p:txBody>
          <a:bodyPr>
            <a:normAutofit/>
          </a:bodyPr>
          <a:lstStyle/>
          <a:p>
            <a:pPr marL="381904" indent="-381904" defTabSz="905255">
              <a:spcBef>
                <a:spcPts val="800"/>
              </a:spcBef>
              <a:buClr>
                <a:srgbClr val="004782"/>
              </a:buClr>
              <a:defRPr sz="3168"/>
            </a:pPr>
            <a:r>
              <a:rPr sz="3564" i="1">
                <a:solidFill>
                  <a:srgbClr val="004782"/>
                </a:solidFill>
                <a:latin typeface="Candara"/>
                <a:ea typeface="Candara"/>
                <a:cs typeface="Candara"/>
                <a:sym typeface="Candara"/>
              </a:rPr>
              <a:t>“Dios da al hombre las nueve décimas mientras reclama un décimo para fines sagrados, así como dio al hombre seis días para su trabajo y se reservó el séptimo día para sí. </a:t>
            </a:r>
            <a:r>
              <a:rPr sz="3564" i="1" u="sng">
                <a:solidFill>
                  <a:srgbClr val="004782"/>
                </a:solidFill>
                <a:latin typeface="Candara"/>
                <a:ea typeface="Candara"/>
                <a:cs typeface="Candara"/>
                <a:sym typeface="Candara"/>
              </a:rPr>
              <a:t>Porque como el Sábado, el diezmo de las entradas es sagrado</a:t>
            </a:r>
            <a:r>
              <a:rPr sz="3564" i="1">
                <a:solidFill>
                  <a:srgbClr val="004782"/>
                </a:solidFill>
                <a:latin typeface="Candara"/>
                <a:ea typeface="Candara"/>
                <a:cs typeface="Candara"/>
                <a:sym typeface="Candara"/>
              </a:rPr>
              <a:t>”. </a:t>
            </a:r>
            <a:r>
              <a:rPr sz="2376" i="1">
                <a:solidFill>
                  <a:srgbClr val="004782"/>
                </a:solidFill>
                <a:latin typeface="Candara"/>
                <a:ea typeface="Candara"/>
                <a:cs typeface="Candara"/>
                <a:sym typeface="Candara"/>
              </a:rPr>
              <a:t>Joyas de los Testimonios tomo 1, páginas 374-75.</a:t>
            </a:r>
          </a:p>
        </p:txBody>
      </p:sp>
      <p:pic>
        <p:nvPicPr>
          <p:cNvPr id="142"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42"/>
                                        </p:tgtEl>
                                        <p:attrNameLst>
                                          <p:attrName>style.visibility</p:attrName>
                                        </p:attrNameLst>
                                      </p:cBhvr>
                                      <p:to>
                                        <p:strVal val="visible"/>
                                      </p:to>
                                    </p:set>
                                    <p:animEffect transition="in" filter="dissolve">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395535" y="2348880"/>
            <a:ext cx="7920881" cy="2808312"/>
          </a:xfrm>
          <a:prstGeom prst="rect">
            <a:avLst/>
          </a:prstGeom>
        </p:spPr>
        <p:txBody>
          <a:bodyPr>
            <a:normAutofit/>
          </a:bodyPr>
          <a:lstStyle>
            <a:lvl1pPr marL="1589809" indent="-1589809" algn="l" defTabSz="777240">
              <a:buClr>
                <a:srgbClr val="660033"/>
              </a:buClr>
              <a:buSzPct val="100000"/>
              <a:buFont typeface="Trebuchet MS"/>
              <a:buAutoNum type="romanUcPeriod" startAt="3"/>
              <a:defRPr sz="6120" b="1">
                <a:solidFill>
                  <a:srgbClr val="660033"/>
                </a:solidFill>
                <a:effectLst>
                  <a:outerShdw blurRad="43180" dist="33150" dir="5460000" rotWithShape="0">
                    <a:srgbClr val="000000">
                      <a:alpha val="38000"/>
                    </a:srgbClr>
                  </a:outerShdw>
                </a:effectLst>
                <a:latin typeface="Candara"/>
                <a:ea typeface="Candara"/>
                <a:cs typeface="Candara"/>
                <a:sym typeface="Candara"/>
              </a:defRPr>
            </a:lvl1pPr>
          </a:lstStyle>
          <a:p>
            <a:pPr>
              <a:defRPr sz="3740" b="0">
                <a:solidFill>
                  <a:srgbClr val="000000"/>
                </a:solidFill>
                <a:effectLst/>
                <a:latin typeface="Calibri"/>
                <a:ea typeface="Calibri"/>
                <a:cs typeface="Calibri"/>
                <a:sym typeface="Calibri"/>
              </a:defRPr>
            </a:pPr>
            <a:r>
              <a:rPr sz="6120" b="1">
                <a:solidFill>
                  <a:srgbClr val="660033"/>
                </a:solidFill>
                <a:effectLst>
                  <a:outerShdw blurRad="43180" dist="33150" dir="5460000" rotWithShape="0">
                    <a:srgbClr val="000000">
                      <a:alpha val="38000"/>
                    </a:srgbClr>
                  </a:outerShdw>
                </a:effectLst>
                <a:latin typeface="Candara"/>
                <a:ea typeface="Candara"/>
                <a:cs typeface="Candara"/>
                <a:sym typeface="Candara"/>
              </a:rPr>
              <a:t>La fidelidad da como resultado prosperidad.</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xfrm>
            <a:off x="251519" y="1484784"/>
            <a:ext cx="6912769" cy="4176464"/>
          </a:xfrm>
          <a:prstGeom prst="rect">
            <a:avLst/>
          </a:prstGeom>
        </p:spPr>
        <p:txBody>
          <a:bodyPr>
            <a:normAutofit/>
          </a:bodyPr>
          <a:lstStyle/>
          <a:p>
            <a:pPr marL="358759" indent="-358759" defTabSz="850391">
              <a:spcBef>
                <a:spcPts val="800"/>
              </a:spcBef>
              <a:buClr>
                <a:srgbClr val="004782"/>
              </a:buClr>
              <a:defRPr sz="2976"/>
            </a:pPr>
            <a:r>
              <a:rPr sz="3348">
                <a:solidFill>
                  <a:srgbClr val="004782"/>
                </a:solidFill>
                <a:latin typeface="Candara"/>
                <a:ea typeface="Candara"/>
                <a:cs typeface="Candara"/>
                <a:sym typeface="Candara"/>
              </a:rPr>
              <a:t>Si somos fieles, podemos reclamar las promesas de Dios.</a:t>
            </a:r>
          </a:p>
          <a:p>
            <a:pPr marL="358759" indent="-358759" defTabSz="850391">
              <a:spcBef>
                <a:spcPts val="800"/>
              </a:spcBef>
              <a:buClr>
                <a:srgbClr val="004782"/>
              </a:buClr>
              <a:defRPr sz="2976"/>
            </a:pPr>
            <a:r>
              <a:rPr sz="3348">
                <a:solidFill>
                  <a:srgbClr val="004782"/>
                </a:solidFill>
                <a:latin typeface="Candara"/>
                <a:ea typeface="Candara"/>
                <a:cs typeface="Candara"/>
                <a:sym typeface="Candara"/>
              </a:rPr>
              <a:t>Si somos infieles, perdemos el privilegio de reclamar dichas promesas.</a:t>
            </a:r>
          </a:p>
          <a:p>
            <a:pPr marL="358759" indent="-358759" defTabSz="850391">
              <a:spcBef>
                <a:spcPts val="800"/>
              </a:spcBef>
              <a:buClr>
                <a:srgbClr val="004782"/>
              </a:buClr>
              <a:defRPr sz="2976"/>
            </a:pPr>
            <a:r>
              <a:rPr sz="3348">
                <a:solidFill>
                  <a:srgbClr val="004782"/>
                </a:solidFill>
                <a:latin typeface="Candara"/>
                <a:ea typeface="Candara"/>
                <a:cs typeface="Candara"/>
                <a:sym typeface="Candara"/>
              </a:rPr>
              <a:t>La fidelidad a Dios jamás traerá pobreza; pero la infidelidad si puede traer escasez.</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6">
                                            <p:bg/>
                                          </p:spTgt>
                                        </p:tgtEl>
                                        <p:attrNameLst>
                                          <p:attrName>style.visibility</p:attrName>
                                        </p:attrNameLst>
                                      </p:cBhvr>
                                      <p:to>
                                        <p:strVal val="visible"/>
                                      </p:to>
                                    </p:set>
                                    <p:animEffect transition="in" filter="dissolve">
                                      <p:cBhvr>
                                        <p:cTn id="7" dur="500"/>
                                        <p:tgtEl>
                                          <p:spTgt spid="146">
                                            <p:bg/>
                                          </p:spTgt>
                                        </p:tgtEl>
                                      </p:cBhvr>
                                    </p:animEffect>
                                  </p:childTnLst>
                                </p:cTn>
                              </p:par>
                              <p:par>
                                <p:cTn id="8" presetID="9" presetClass="entr" presetSubtype="0" fill="hold" grpId="1" nodeType="withEffect">
                                  <p:stCondLst>
                                    <p:cond delay="0"/>
                                  </p:stCondLst>
                                  <p:iterate>
                                    <p:tmAbs val="0"/>
                                  </p:iterate>
                                  <p:childTnLst>
                                    <p:set>
                                      <p:cBhvr>
                                        <p:cTn id="9" fill="hold"/>
                                        <p:tgtEl>
                                          <p:spTgt spid="146">
                                            <p:txEl>
                                              <p:pRg st="0" end="0"/>
                                            </p:txEl>
                                          </p:spTgt>
                                        </p:tgtEl>
                                        <p:attrNameLst>
                                          <p:attrName>style.visibility</p:attrName>
                                        </p:attrNameLst>
                                      </p:cBhvr>
                                      <p:to>
                                        <p:strVal val="visible"/>
                                      </p:to>
                                    </p:set>
                                    <p:animEffect transition="in" filter="dissolve">
                                      <p:cBhvr>
                                        <p:cTn id="10" dur="500"/>
                                        <p:tgtEl>
                                          <p:spTgt spid="1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46">
                                            <p:txEl>
                                              <p:pRg st="1" end="1"/>
                                            </p:txEl>
                                          </p:spTgt>
                                        </p:tgtEl>
                                        <p:attrNameLst>
                                          <p:attrName>style.visibility</p:attrName>
                                        </p:attrNameLst>
                                      </p:cBhvr>
                                      <p:to>
                                        <p:strVal val="visible"/>
                                      </p:to>
                                    </p:set>
                                    <p:animEffect transition="in" filter="dissolve">
                                      <p:cBhvr>
                                        <p:cTn id="15" dur="500"/>
                                        <p:tgtEl>
                                          <p:spTgt spid="14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46">
                                            <p:txEl>
                                              <p:pRg st="2" end="2"/>
                                            </p:txEl>
                                          </p:spTgt>
                                        </p:tgtEl>
                                        <p:attrNameLst>
                                          <p:attrName>style.visibility</p:attrName>
                                        </p:attrNameLst>
                                      </p:cBhvr>
                                      <p:to>
                                        <p:strVal val="visible"/>
                                      </p:to>
                                    </p:set>
                                    <p:animEffect transition="in" filter="dissolve">
                                      <p:cBhvr>
                                        <p:cTn id="20" dur="500"/>
                                        <p:tgtEl>
                                          <p:spTgt spid="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body" idx="1"/>
          </p:nvPr>
        </p:nvSpPr>
        <p:spPr>
          <a:xfrm>
            <a:off x="323527" y="1412776"/>
            <a:ext cx="6696745" cy="4320480"/>
          </a:xfrm>
          <a:prstGeom prst="rect">
            <a:avLst/>
          </a:prstGeom>
        </p:spPr>
        <p:txBody>
          <a:bodyPr>
            <a:normAutofit/>
          </a:bodyPr>
          <a:lstStyle/>
          <a:p>
            <a:pPr marL="420052" indent="-420052" defTabSz="896111">
              <a:spcBef>
                <a:spcPts val="900"/>
              </a:spcBef>
              <a:buClr>
                <a:srgbClr val="004782"/>
              </a:buClr>
              <a:defRPr sz="3136"/>
            </a:pPr>
            <a:r>
              <a:rPr sz="3920">
                <a:solidFill>
                  <a:srgbClr val="004782"/>
                </a:solidFill>
                <a:latin typeface="Candara"/>
                <a:ea typeface="Candara"/>
                <a:cs typeface="Candara"/>
                <a:sym typeface="Candara"/>
              </a:rPr>
              <a:t>Nadie quedará desamparado por devolver a Dios lo que es de él.</a:t>
            </a:r>
          </a:p>
          <a:p>
            <a:pPr marL="420052" indent="-420052" defTabSz="896111">
              <a:spcBef>
                <a:spcPts val="900"/>
              </a:spcBef>
              <a:buClr>
                <a:srgbClr val="004782"/>
              </a:buClr>
              <a:defRPr sz="3136"/>
            </a:pPr>
            <a:r>
              <a:rPr sz="3920">
                <a:solidFill>
                  <a:srgbClr val="004782"/>
                </a:solidFill>
                <a:latin typeface="Candara"/>
                <a:ea typeface="Candara"/>
                <a:cs typeface="Candara"/>
                <a:sym typeface="Candara"/>
              </a:rPr>
              <a:t>Pero si podemos atraer ruina sobre nosotros cuando nos quedamos con lo que le pertenece  al Señor</a:t>
            </a:r>
            <a:r>
              <a:rPr sz="3528">
                <a:solidFill>
                  <a:srgbClr val="004782"/>
                </a:solidFill>
                <a:latin typeface="Candara"/>
                <a:ea typeface="Candara"/>
                <a:cs typeface="Candara"/>
                <a:sym typeface="Candara"/>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8">
                                            <p:bg/>
                                          </p:spTgt>
                                        </p:tgtEl>
                                        <p:attrNameLst>
                                          <p:attrName>style.visibility</p:attrName>
                                        </p:attrNameLst>
                                      </p:cBhvr>
                                      <p:to>
                                        <p:strVal val="visible"/>
                                      </p:to>
                                    </p:set>
                                    <p:animEffect transition="in" filter="dissolve">
                                      <p:cBhvr>
                                        <p:cTn id="7" dur="500"/>
                                        <p:tgtEl>
                                          <p:spTgt spid="148">
                                            <p:bg/>
                                          </p:spTgt>
                                        </p:tgtEl>
                                      </p:cBhvr>
                                    </p:animEffect>
                                  </p:childTnLst>
                                </p:cTn>
                              </p:par>
                              <p:par>
                                <p:cTn id="8" presetID="9" presetClass="entr" presetSubtype="0" fill="hold" grpId="1" nodeType="withEffect">
                                  <p:stCondLst>
                                    <p:cond delay="0"/>
                                  </p:stCondLst>
                                  <p:iterate>
                                    <p:tmAbs val="0"/>
                                  </p:iterate>
                                  <p:childTnLst>
                                    <p:set>
                                      <p:cBhvr>
                                        <p:cTn id="9" fill="hold"/>
                                        <p:tgtEl>
                                          <p:spTgt spid="148">
                                            <p:txEl>
                                              <p:pRg st="0" end="0"/>
                                            </p:txEl>
                                          </p:spTgt>
                                        </p:tgtEl>
                                        <p:attrNameLst>
                                          <p:attrName>style.visibility</p:attrName>
                                        </p:attrNameLst>
                                      </p:cBhvr>
                                      <p:to>
                                        <p:strVal val="visible"/>
                                      </p:to>
                                    </p:set>
                                    <p:animEffect transition="in" filter="dissolve">
                                      <p:cBhvr>
                                        <p:cTn id="10" dur="500"/>
                                        <p:tgtEl>
                                          <p:spTgt spid="14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48">
                                            <p:txEl>
                                              <p:pRg st="1" end="1"/>
                                            </p:txEl>
                                          </p:spTgt>
                                        </p:tgtEl>
                                        <p:attrNameLst>
                                          <p:attrName>style.visibility</p:attrName>
                                        </p:attrNameLst>
                                      </p:cBhvr>
                                      <p:to>
                                        <p:strVal val="visible"/>
                                      </p:to>
                                    </p:set>
                                    <p:animEffect transition="in" filter="dissolve">
                                      <p:cBhvr>
                                        <p:cTn id="15" dur="500"/>
                                        <p:tgtEl>
                                          <p:spTgt spid="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body" idx="1"/>
          </p:nvPr>
        </p:nvSpPr>
        <p:spPr>
          <a:xfrm>
            <a:off x="323527" y="1700808"/>
            <a:ext cx="6984777" cy="3960440"/>
          </a:xfrm>
          <a:prstGeom prst="rect">
            <a:avLst/>
          </a:prstGeom>
        </p:spPr>
        <p:txBody>
          <a:bodyPr>
            <a:normAutofit/>
          </a:bodyPr>
          <a:lstStyle/>
          <a:p>
            <a:pPr marL="433768" indent="-433768" defTabSz="841247">
              <a:spcBef>
                <a:spcPts val="900"/>
              </a:spcBef>
              <a:buClr>
                <a:srgbClr val="004782"/>
              </a:buClr>
              <a:defRPr sz="2944"/>
            </a:pPr>
            <a:r>
              <a:rPr sz="4048" i="1">
                <a:solidFill>
                  <a:srgbClr val="004782"/>
                </a:solidFill>
                <a:latin typeface="Candara"/>
                <a:ea typeface="Candara"/>
                <a:cs typeface="Candara"/>
                <a:sym typeface="Candara"/>
              </a:rPr>
              <a:t>“Aquellas Iglesias que son más sistemáticas y generosas en sostener la causa de Dios, son las más prósperas espiritualmente”. </a:t>
            </a:r>
            <a:r>
              <a:rPr sz="2576" i="1">
                <a:solidFill>
                  <a:srgbClr val="004782"/>
                </a:solidFill>
                <a:latin typeface="Candara"/>
                <a:ea typeface="Candara"/>
                <a:cs typeface="Candara"/>
                <a:sym typeface="Candara"/>
              </a:rPr>
              <a:t>Joyas de los Testimonios tomo 1, página 385.</a:t>
            </a:r>
          </a:p>
        </p:txBody>
      </p:sp>
      <p:pic>
        <p:nvPicPr>
          <p:cNvPr id="151"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51"/>
                                        </p:tgtEl>
                                        <p:attrNameLst>
                                          <p:attrName>style.visibility</p:attrName>
                                        </p:attrNameLst>
                                      </p:cBhvr>
                                      <p:to>
                                        <p:strVal val="visible"/>
                                      </p:to>
                                    </p:set>
                                    <p:animEffect transition="in" filter="dissolv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body" idx="1"/>
          </p:nvPr>
        </p:nvSpPr>
        <p:spPr>
          <a:xfrm>
            <a:off x="323527" y="1556792"/>
            <a:ext cx="6984777" cy="4392488"/>
          </a:xfrm>
          <a:prstGeom prst="rect">
            <a:avLst/>
          </a:prstGeom>
        </p:spPr>
        <p:txBody>
          <a:bodyPr>
            <a:normAutofit/>
          </a:bodyPr>
          <a:lstStyle>
            <a:lvl1pPr marL="347186" indent="-347186" defTabSz="822959">
              <a:buClr>
                <a:srgbClr val="004782"/>
              </a:buClr>
              <a:defRPr sz="3239" i="1">
                <a:solidFill>
                  <a:srgbClr val="004782"/>
                </a:solidFill>
                <a:latin typeface="Candara"/>
                <a:ea typeface="Candara"/>
                <a:cs typeface="Candara"/>
                <a:sym typeface="Candara"/>
              </a:defRPr>
            </a:lvl1pPr>
          </a:lstStyle>
          <a:p>
            <a:pPr>
              <a:defRPr sz="2880" i="0">
                <a:solidFill>
                  <a:srgbClr val="000000"/>
                </a:solidFill>
                <a:latin typeface="Calibri"/>
                <a:ea typeface="Calibri"/>
                <a:cs typeface="Calibri"/>
                <a:sym typeface="Calibri"/>
              </a:defRPr>
            </a:pPr>
            <a:r>
              <a:rPr sz="3239" i="1">
                <a:solidFill>
                  <a:srgbClr val="004782"/>
                </a:solidFill>
                <a:latin typeface="Candara"/>
                <a:ea typeface="Candara"/>
                <a:cs typeface="Candara"/>
                <a:sym typeface="Candara"/>
              </a:rPr>
              <a:t>“Los que están reteniendo egoístamente sus recursos, no necesitan sorprenderse si la mano de Dios los dispersa. Lo que debieron haber dedicado al progreso de la obra y la causa de Dios, pero que retuvieron, puede ser confiado a un hijo pródigo que lo despilfarrará.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1"/>
          </p:nvPr>
        </p:nvSpPr>
        <p:spPr>
          <a:xfrm>
            <a:off x="323527" y="1340768"/>
            <a:ext cx="7576964" cy="4281339"/>
          </a:xfrm>
          <a:prstGeom prst="rect">
            <a:avLst/>
          </a:prstGeom>
        </p:spPr>
        <p:txBody>
          <a:bodyPr>
            <a:normAutofit/>
          </a:bodyPr>
          <a:lstStyle/>
          <a:p>
            <a:pPr marL="385762" indent="-385762">
              <a:spcBef>
                <a:spcPts val="800"/>
              </a:spcBef>
              <a:buClr>
                <a:srgbClr val="004782"/>
              </a:buClr>
            </a:pPr>
            <a:r>
              <a:rPr sz="3600" i="1">
                <a:solidFill>
                  <a:srgbClr val="004782"/>
                </a:solidFill>
                <a:latin typeface="Candara"/>
                <a:ea typeface="Candara"/>
                <a:cs typeface="Candara"/>
                <a:sym typeface="Candara"/>
              </a:rPr>
              <a:t>“Hay quienes reparten y les es añadido más; y hay quienes retienen más de lo que es justo, pero vienen a pobreza. El alma generosa será prosperada, y el que saciare, él también será prosperado”. </a:t>
            </a:r>
            <a:r>
              <a:rPr>
                <a:solidFill>
                  <a:srgbClr val="004782"/>
                </a:solidFill>
                <a:latin typeface="Candara"/>
                <a:ea typeface="Candara"/>
                <a:cs typeface="Candara"/>
                <a:sym typeface="Candara"/>
              </a:rPr>
              <a:t> Proverbios 11:24,25.</a:t>
            </a:r>
          </a:p>
        </p:txBody>
      </p:sp>
      <p:pic>
        <p:nvPicPr>
          <p:cNvPr id="113"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body" idx="1"/>
          </p:nvPr>
        </p:nvSpPr>
        <p:spPr>
          <a:xfrm>
            <a:off x="179511" y="1124744"/>
            <a:ext cx="7128793" cy="4824537"/>
          </a:xfrm>
          <a:prstGeom prst="rect">
            <a:avLst/>
          </a:prstGeom>
        </p:spPr>
        <p:txBody>
          <a:bodyPr>
            <a:normAutofit/>
          </a:bodyPr>
          <a:lstStyle>
            <a:lvl1pPr marL="347186" indent="-347186" defTabSz="822959">
              <a:buClr>
                <a:srgbClr val="004782"/>
              </a:buClr>
              <a:defRPr sz="3239" i="1">
                <a:solidFill>
                  <a:srgbClr val="004782"/>
                </a:solidFill>
                <a:latin typeface="Candara"/>
                <a:ea typeface="Candara"/>
                <a:cs typeface="Candara"/>
                <a:sym typeface="Candara"/>
              </a:defRPr>
            </a:lvl1pPr>
          </a:lstStyle>
          <a:p>
            <a:pPr>
              <a:defRPr sz="2880" i="0">
                <a:solidFill>
                  <a:srgbClr val="000000"/>
                </a:solidFill>
                <a:latin typeface="Calibri"/>
                <a:ea typeface="Calibri"/>
                <a:cs typeface="Calibri"/>
                <a:sym typeface="Calibri"/>
              </a:defRPr>
            </a:pPr>
            <a:r>
              <a:rPr sz="3239" i="1">
                <a:solidFill>
                  <a:srgbClr val="004782"/>
                </a:solidFill>
                <a:latin typeface="Candara"/>
                <a:ea typeface="Candara"/>
                <a:cs typeface="Candara"/>
                <a:sym typeface="Candara"/>
              </a:rPr>
              <a:t>Un hermoso caballo, orgullo de un corazón vano, puede ser encontrado muerto en el establo. Ocasionalmente puede morir una vaca. Pueden producirse pérdidas de frutas y otras cosechas. Dios puede dispersar los recursos que prestó a sus administradores, si éstos se niegan a usarlos para su gloria.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body" idx="1"/>
          </p:nvPr>
        </p:nvSpPr>
        <p:spPr>
          <a:xfrm>
            <a:off x="179511" y="1340768"/>
            <a:ext cx="6984777" cy="4680520"/>
          </a:xfrm>
          <a:prstGeom prst="rect">
            <a:avLst/>
          </a:prstGeom>
        </p:spPr>
        <p:txBody>
          <a:bodyPr>
            <a:normAutofit/>
          </a:bodyPr>
          <a:lstStyle/>
          <a:p>
            <a:pPr marL="415766" indent="-415766" defTabSz="886968">
              <a:spcBef>
                <a:spcPts val="900"/>
              </a:spcBef>
              <a:buClr>
                <a:srgbClr val="004782"/>
              </a:buClr>
              <a:defRPr sz="3104"/>
            </a:pPr>
            <a:r>
              <a:rPr sz="3880" i="1">
                <a:solidFill>
                  <a:srgbClr val="004782"/>
                </a:solidFill>
                <a:latin typeface="Candara"/>
                <a:ea typeface="Candara"/>
                <a:cs typeface="Candara"/>
                <a:sym typeface="Candara"/>
              </a:rPr>
              <a:t>Vi que algunos no tendrán quizás ninguna de éstas pérdidas para recordarles cuan remisos han sido en cuanto a su deber, pero sus casos son, tal vez, más desesperados”</a:t>
            </a:r>
            <a:r>
              <a:rPr sz="3492" i="1">
                <a:solidFill>
                  <a:srgbClr val="004782"/>
                </a:solidFill>
                <a:latin typeface="Candara"/>
                <a:ea typeface="Candara"/>
                <a:cs typeface="Candara"/>
                <a:sym typeface="Candara"/>
              </a:rPr>
              <a:t>. </a:t>
            </a:r>
            <a:r>
              <a:rPr sz="2328" i="1">
                <a:solidFill>
                  <a:srgbClr val="004782"/>
                </a:solidFill>
                <a:latin typeface="Candara"/>
                <a:ea typeface="Candara"/>
                <a:cs typeface="Candara"/>
                <a:sym typeface="Candara"/>
              </a:rPr>
              <a:t>Joyas de los Testimonios tomo 3, Página 80</a:t>
            </a:r>
            <a:r>
              <a:rPr sz="3492" i="1">
                <a:solidFill>
                  <a:srgbClr val="004782"/>
                </a:solidFill>
                <a:latin typeface="Candara"/>
                <a:ea typeface="Candara"/>
                <a:cs typeface="Candara"/>
                <a:sym typeface="Candara"/>
              </a:rPr>
              <a:t>.</a:t>
            </a:r>
          </a:p>
        </p:txBody>
      </p:sp>
      <p:pic>
        <p:nvPicPr>
          <p:cNvPr id="158"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58"/>
                                        </p:tgtEl>
                                        <p:attrNameLst>
                                          <p:attrName>style.visibility</p:attrName>
                                        </p:attrNameLst>
                                      </p:cBhvr>
                                      <p:to>
                                        <p:strVal val="visible"/>
                                      </p:to>
                                    </p:set>
                                    <p:animEffect transition="in" filter="dissolve">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179511" y="2492896"/>
            <a:ext cx="8676457" cy="1863080"/>
          </a:xfrm>
          <a:prstGeom prst="rect">
            <a:avLst/>
          </a:prstGeom>
        </p:spPr>
        <p:txBody>
          <a:bodyPr>
            <a:normAutofit/>
          </a:bodyPr>
          <a:lstStyle>
            <a:lvl1pPr marL="1571105" indent="-1571105" algn="l" defTabSz="768095">
              <a:buClr>
                <a:srgbClr val="660033"/>
              </a:buClr>
              <a:buSzPct val="100000"/>
              <a:buFont typeface="Trebuchet MS"/>
              <a:buAutoNum type="romanUcPeriod" startAt="4"/>
              <a:defRPr sz="6048" b="1">
                <a:solidFill>
                  <a:srgbClr val="660033"/>
                </a:solidFill>
                <a:effectLst>
                  <a:outerShdw blurRad="42672" dist="32759" dir="5460000" rotWithShape="0">
                    <a:srgbClr val="000000">
                      <a:alpha val="38000"/>
                    </a:srgbClr>
                  </a:outerShdw>
                </a:effectLst>
                <a:latin typeface="Candara"/>
                <a:ea typeface="Candara"/>
                <a:cs typeface="Candara"/>
                <a:sym typeface="Candara"/>
              </a:defRPr>
            </a:lvl1pPr>
          </a:lstStyle>
          <a:p>
            <a:pPr>
              <a:defRPr sz="3696" b="0">
                <a:solidFill>
                  <a:srgbClr val="000000"/>
                </a:solidFill>
                <a:effectLst/>
                <a:latin typeface="Calibri"/>
                <a:ea typeface="Calibri"/>
                <a:cs typeface="Calibri"/>
                <a:sym typeface="Calibri"/>
              </a:defRPr>
            </a:pPr>
            <a:r>
              <a:rPr sz="6048" b="1">
                <a:solidFill>
                  <a:srgbClr val="660033"/>
                </a:solidFill>
                <a:effectLst>
                  <a:outerShdw blurRad="42672" dist="32759" dir="5460000" rotWithShape="0">
                    <a:srgbClr val="000000">
                      <a:alpha val="38000"/>
                    </a:srgbClr>
                  </a:outerShdw>
                </a:effectLst>
                <a:latin typeface="Candara"/>
                <a:ea typeface="Candara"/>
                <a:cs typeface="Candara"/>
                <a:sym typeface="Candara"/>
              </a:rPr>
              <a:t>Recomendaciones finales.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755576" y="548679"/>
            <a:ext cx="7859215" cy="3010347"/>
          </a:xfrm>
          <a:prstGeom prst="rect">
            <a:avLst/>
          </a:prstGeom>
        </p:spPr>
        <p:txBody>
          <a:bodyPr>
            <a:normAutofit/>
          </a:bodyPr>
          <a:lstStyle/>
          <a:p>
            <a:pPr algn="l"/>
            <a:r>
              <a:rPr b="1">
                <a:solidFill>
                  <a:srgbClr val="C00000"/>
                </a:solidFill>
                <a:latin typeface="Candara"/>
                <a:ea typeface="Candara"/>
                <a:cs typeface="Candara"/>
                <a:sym typeface="Candara"/>
              </a:rPr>
              <a:t>Los ancianos necesitamos enseñarle a la iglesia, entre otras cosas, lo siguiente</a:t>
            </a:r>
            <a:r>
              <a:rPr sz="3200" b="1">
                <a:solidFill>
                  <a:srgbClr val="C00000"/>
                </a:solidFill>
                <a:latin typeface="Candara"/>
                <a:ea typeface="Candara"/>
                <a:cs typeface="Candara"/>
                <a:sym typeface="Candara"/>
              </a:rPr>
              <a:t>:</a:t>
            </a:r>
          </a:p>
        </p:txBody>
      </p:sp>
      <p:sp>
        <p:nvSpPr>
          <p:cNvPr id="163" name="Shape 163"/>
          <p:cNvSpPr>
            <a:spLocks noGrp="1"/>
          </p:cNvSpPr>
          <p:nvPr>
            <p:ph type="body" sz="half" idx="1"/>
          </p:nvPr>
        </p:nvSpPr>
        <p:spPr>
          <a:xfrm>
            <a:off x="467543" y="2852936"/>
            <a:ext cx="7488833" cy="3096344"/>
          </a:xfrm>
          <a:prstGeom prst="rect">
            <a:avLst/>
          </a:prstGeom>
        </p:spPr>
        <p:txBody>
          <a:bodyPr>
            <a:normAutofit/>
          </a:bodyPr>
          <a:lstStyle/>
          <a:p>
            <a:pPr marL="428625" indent="-428625">
              <a:lnSpc>
                <a:spcPct val="90000"/>
              </a:lnSpc>
              <a:spcBef>
                <a:spcPts val="900"/>
              </a:spcBef>
              <a:buClr>
                <a:srgbClr val="004782"/>
              </a:buClr>
            </a:pPr>
            <a:r>
              <a:rPr sz="4000">
                <a:solidFill>
                  <a:srgbClr val="004782"/>
                </a:solidFill>
                <a:latin typeface="Candara"/>
                <a:ea typeface="Candara"/>
                <a:cs typeface="Candara"/>
                <a:sym typeface="Candara"/>
              </a:rPr>
              <a:t>Dé a Dios el primer lugar en su vida.</a:t>
            </a:r>
          </a:p>
          <a:p>
            <a:pPr marL="428625" indent="-428625">
              <a:lnSpc>
                <a:spcPct val="90000"/>
              </a:lnSpc>
              <a:spcBef>
                <a:spcPts val="900"/>
              </a:spcBef>
              <a:buClr>
                <a:srgbClr val="004782"/>
              </a:buClr>
            </a:pPr>
            <a:r>
              <a:rPr sz="4000">
                <a:solidFill>
                  <a:srgbClr val="004782"/>
                </a:solidFill>
                <a:latin typeface="Candara"/>
                <a:ea typeface="Candara"/>
                <a:cs typeface="Candara"/>
                <a:sym typeface="Candara"/>
              </a:rPr>
              <a:t>Lo primero que debemos hacer es sacar la parte del Señor, el diezmo</a:t>
            </a:r>
            <a:r>
              <a:rPr sz="3600">
                <a:solidFill>
                  <a:srgbClr val="004782"/>
                </a:solidFill>
                <a:latin typeface="Candara"/>
                <a:ea typeface="Candara"/>
                <a:cs typeface="Candara"/>
                <a:sym typeface="Candara"/>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3">
                                            <p:bg/>
                                          </p:spTgt>
                                        </p:tgtEl>
                                        <p:attrNameLst>
                                          <p:attrName>style.visibility</p:attrName>
                                        </p:attrNameLst>
                                      </p:cBhvr>
                                      <p:to>
                                        <p:strVal val="visible"/>
                                      </p:to>
                                    </p:set>
                                    <p:animEffect transition="in" filter="dissolve">
                                      <p:cBhvr>
                                        <p:cTn id="7" dur="500"/>
                                        <p:tgtEl>
                                          <p:spTgt spid="163">
                                            <p:bg/>
                                          </p:spTgt>
                                        </p:tgtEl>
                                      </p:cBhvr>
                                    </p:animEffect>
                                  </p:childTnLst>
                                </p:cTn>
                              </p:par>
                              <p:par>
                                <p:cTn id="8" presetID="9" presetClass="entr" presetSubtype="0" fill="hold" grpId="1" nodeType="withEffect">
                                  <p:stCondLst>
                                    <p:cond delay="0"/>
                                  </p:stCondLst>
                                  <p:iterate>
                                    <p:tmAbs val="0"/>
                                  </p:iterate>
                                  <p:childTnLst>
                                    <p:set>
                                      <p:cBhvr>
                                        <p:cTn id="9" fill="hold"/>
                                        <p:tgtEl>
                                          <p:spTgt spid="163">
                                            <p:txEl>
                                              <p:pRg st="0" end="0"/>
                                            </p:txEl>
                                          </p:spTgt>
                                        </p:tgtEl>
                                        <p:attrNameLst>
                                          <p:attrName>style.visibility</p:attrName>
                                        </p:attrNameLst>
                                      </p:cBhvr>
                                      <p:to>
                                        <p:strVal val="visible"/>
                                      </p:to>
                                    </p:set>
                                    <p:animEffect transition="in" filter="dissolve">
                                      <p:cBhvr>
                                        <p:cTn id="10" dur="500"/>
                                        <p:tgtEl>
                                          <p:spTgt spid="1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3">
                                            <p:txEl>
                                              <p:pRg st="1" end="1"/>
                                            </p:txEl>
                                          </p:spTgt>
                                        </p:tgtEl>
                                        <p:attrNameLst>
                                          <p:attrName>style.visibility</p:attrName>
                                        </p:attrNameLst>
                                      </p:cBhvr>
                                      <p:to>
                                        <p:strVal val="visible"/>
                                      </p:to>
                                    </p:set>
                                    <p:animEffect transition="in" filter="dissolve">
                                      <p:cBhvr>
                                        <p:cTn id="15" dur="500"/>
                                        <p:tgtEl>
                                          <p:spTgt spid="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body" idx="1"/>
          </p:nvPr>
        </p:nvSpPr>
        <p:spPr>
          <a:xfrm>
            <a:off x="395535" y="1412775"/>
            <a:ext cx="6912769" cy="4536504"/>
          </a:xfrm>
          <a:prstGeom prst="rect">
            <a:avLst/>
          </a:prstGeom>
        </p:spPr>
        <p:txBody>
          <a:bodyPr>
            <a:normAutofit/>
          </a:bodyPr>
          <a:lstStyle/>
          <a:p>
            <a:pPr marL="415766" indent="-415766" defTabSz="886968">
              <a:spcBef>
                <a:spcPts val="900"/>
              </a:spcBef>
              <a:buClr>
                <a:srgbClr val="004782"/>
              </a:buClr>
              <a:defRPr sz="3104"/>
            </a:pPr>
            <a:r>
              <a:rPr sz="3880">
                <a:solidFill>
                  <a:srgbClr val="004782"/>
                </a:solidFill>
                <a:latin typeface="Candara"/>
                <a:ea typeface="Candara"/>
                <a:cs typeface="Candara"/>
                <a:sym typeface="Candara"/>
              </a:rPr>
              <a:t>No use ese dinero para beneficios personales aunque piense devolverlo más tarde.</a:t>
            </a:r>
          </a:p>
          <a:p>
            <a:pPr marL="415766" indent="-415766" defTabSz="886968">
              <a:spcBef>
                <a:spcPts val="900"/>
              </a:spcBef>
              <a:buClr>
                <a:srgbClr val="004782"/>
              </a:buClr>
              <a:defRPr sz="3104"/>
            </a:pPr>
            <a:r>
              <a:rPr sz="3880">
                <a:solidFill>
                  <a:srgbClr val="004782"/>
                </a:solidFill>
                <a:latin typeface="Candara"/>
                <a:ea typeface="Candara"/>
                <a:cs typeface="Candara"/>
                <a:sym typeface="Candara"/>
              </a:rPr>
              <a:t>Recuerde que su compromiso con Dios termina cuando usted deposita sus diezmos.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animEffect transition="in" filter="dissolve">
                                      <p:cBhvr>
                                        <p:cTn id="7" dur="500"/>
                                        <p:tgtEl>
                                          <p:spTgt spid="165">
                                            <p:bg/>
                                          </p:spTgt>
                                        </p:tgtEl>
                                      </p:cBhvr>
                                    </p:animEffect>
                                  </p:childTnLst>
                                </p:cTn>
                              </p:par>
                              <p:par>
                                <p:cTn id="8" presetID="9" presetClass="entr" presetSubtype="0" fill="hold" grpId="1" nodeType="withEffect">
                                  <p:stCondLst>
                                    <p:cond delay="0"/>
                                  </p:stCondLst>
                                  <p:iterate>
                                    <p:tmAbs val="0"/>
                                  </p:iterate>
                                  <p:childTnLst>
                                    <p:set>
                                      <p:cBhvr>
                                        <p:cTn id="9" fill="hold"/>
                                        <p:tgtEl>
                                          <p:spTgt spid="165">
                                            <p:txEl>
                                              <p:pRg st="0" end="0"/>
                                            </p:txEl>
                                          </p:spTgt>
                                        </p:tgtEl>
                                        <p:attrNameLst>
                                          <p:attrName>style.visibility</p:attrName>
                                        </p:attrNameLst>
                                      </p:cBhvr>
                                      <p:to>
                                        <p:strVal val="visible"/>
                                      </p:to>
                                    </p:set>
                                    <p:animEffect transition="in" filter="dissolve">
                                      <p:cBhvr>
                                        <p:cTn id="10" dur="500"/>
                                        <p:tgtEl>
                                          <p:spTgt spid="1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5">
                                            <p:txEl>
                                              <p:pRg st="1" end="1"/>
                                            </p:txEl>
                                          </p:spTgt>
                                        </p:tgtEl>
                                        <p:attrNameLst>
                                          <p:attrName>style.visibility</p:attrName>
                                        </p:attrNameLst>
                                      </p:cBhvr>
                                      <p:to>
                                        <p:strVal val="visible"/>
                                      </p:to>
                                    </p:set>
                                    <p:animEffect transition="in" filter="dissolve">
                                      <p:cBhvr>
                                        <p:cTn id="15" dur="500"/>
                                        <p:tgtEl>
                                          <p:spTgt spid="1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body" idx="1"/>
          </p:nvPr>
        </p:nvSpPr>
        <p:spPr>
          <a:xfrm>
            <a:off x="323527" y="1124744"/>
            <a:ext cx="6840761" cy="4896544"/>
          </a:xfrm>
          <a:prstGeom prst="rect">
            <a:avLst/>
          </a:prstGeom>
        </p:spPr>
        <p:txBody>
          <a:bodyPr>
            <a:normAutofit/>
          </a:bodyPr>
          <a:lstStyle/>
          <a:p>
            <a:pPr marL="407193" indent="-407193" defTabSz="868680">
              <a:spcBef>
                <a:spcPts val="900"/>
              </a:spcBef>
              <a:buClr>
                <a:srgbClr val="004782"/>
              </a:buClr>
              <a:defRPr sz="3040"/>
            </a:pPr>
            <a:r>
              <a:rPr sz="3800">
                <a:solidFill>
                  <a:srgbClr val="004782"/>
                </a:solidFill>
                <a:latin typeface="Candara"/>
                <a:ea typeface="Candara"/>
                <a:cs typeface="Candara"/>
                <a:sym typeface="Candara"/>
              </a:rPr>
              <a:t>Sea consciente que ese dinero no es suyo, es de Dios.</a:t>
            </a:r>
          </a:p>
          <a:p>
            <a:pPr marL="407193" indent="-407193" defTabSz="868680">
              <a:spcBef>
                <a:spcPts val="900"/>
              </a:spcBef>
              <a:buClr>
                <a:srgbClr val="004782"/>
              </a:buClr>
              <a:defRPr sz="3040"/>
            </a:pPr>
            <a:r>
              <a:rPr sz="3800">
                <a:solidFill>
                  <a:srgbClr val="004782"/>
                </a:solidFill>
                <a:latin typeface="Candara"/>
                <a:ea typeface="Candara"/>
                <a:cs typeface="Candara"/>
                <a:sym typeface="Candara"/>
              </a:rPr>
              <a:t>Lo que Dios mira no es la cantidad; Dios mira la fidelidad.</a:t>
            </a:r>
          </a:p>
          <a:p>
            <a:pPr marL="407193" indent="-407193" defTabSz="868680">
              <a:spcBef>
                <a:spcPts val="900"/>
              </a:spcBef>
              <a:buClr>
                <a:srgbClr val="004782"/>
              </a:buClr>
              <a:defRPr sz="3040"/>
            </a:pPr>
            <a:r>
              <a:rPr sz="3800">
                <a:solidFill>
                  <a:srgbClr val="004782"/>
                </a:solidFill>
                <a:latin typeface="Candara"/>
                <a:ea typeface="Candara"/>
                <a:cs typeface="Candara"/>
                <a:sym typeface="Candara"/>
              </a:rPr>
              <a:t>La fidelidad a Dios trae abundancia de bendiciones materiales y espirituales</a:t>
            </a:r>
            <a:r>
              <a:rPr sz="3800" b="1" i="1">
                <a:solidFill>
                  <a:srgbClr val="004782"/>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7">
                                            <p:bg/>
                                          </p:spTgt>
                                        </p:tgtEl>
                                        <p:attrNameLst>
                                          <p:attrName>style.visibility</p:attrName>
                                        </p:attrNameLst>
                                      </p:cBhvr>
                                      <p:to>
                                        <p:strVal val="visible"/>
                                      </p:to>
                                    </p:set>
                                    <p:animEffect transition="in" filter="dissolve">
                                      <p:cBhvr>
                                        <p:cTn id="7" dur="500"/>
                                        <p:tgtEl>
                                          <p:spTgt spid="167">
                                            <p:bg/>
                                          </p:spTgt>
                                        </p:tgtEl>
                                      </p:cBhvr>
                                    </p:animEffect>
                                  </p:childTnLst>
                                </p:cTn>
                              </p:par>
                              <p:par>
                                <p:cTn id="8" presetID="9" presetClass="entr" presetSubtype="0" fill="hold" grpId="1" nodeType="withEffect">
                                  <p:stCondLst>
                                    <p:cond delay="0"/>
                                  </p:stCondLst>
                                  <p:iterate>
                                    <p:tmAbs val="0"/>
                                  </p:iterate>
                                  <p:childTnLst>
                                    <p:set>
                                      <p:cBhvr>
                                        <p:cTn id="9" fill="hold"/>
                                        <p:tgtEl>
                                          <p:spTgt spid="167">
                                            <p:txEl>
                                              <p:pRg st="0" end="0"/>
                                            </p:txEl>
                                          </p:spTgt>
                                        </p:tgtEl>
                                        <p:attrNameLst>
                                          <p:attrName>style.visibility</p:attrName>
                                        </p:attrNameLst>
                                      </p:cBhvr>
                                      <p:to>
                                        <p:strVal val="visible"/>
                                      </p:to>
                                    </p:set>
                                    <p:animEffect transition="in" filter="dissolve">
                                      <p:cBhvr>
                                        <p:cTn id="10" dur="500"/>
                                        <p:tgtEl>
                                          <p:spTgt spid="1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7">
                                            <p:txEl>
                                              <p:pRg st="1" end="1"/>
                                            </p:txEl>
                                          </p:spTgt>
                                        </p:tgtEl>
                                        <p:attrNameLst>
                                          <p:attrName>style.visibility</p:attrName>
                                        </p:attrNameLst>
                                      </p:cBhvr>
                                      <p:to>
                                        <p:strVal val="visible"/>
                                      </p:to>
                                    </p:set>
                                    <p:animEffect transition="in" filter="dissolve">
                                      <p:cBhvr>
                                        <p:cTn id="15" dur="500"/>
                                        <p:tgtEl>
                                          <p:spTgt spid="16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67">
                                            <p:txEl>
                                              <p:pRg st="2" end="2"/>
                                            </p:txEl>
                                          </p:spTgt>
                                        </p:tgtEl>
                                        <p:attrNameLst>
                                          <p:attrName>style.visibility</p:attrName>
                                        </p:attrNameLst>
                                      </p:cBhvr>
                                      <p:to>
                                        <p:strVal val="visible"/>
                                      </p:to>
                                    </p:set>
                                    <p:animEffect transition="in" filter="dissolve">
                                      <p:cBhvr>
                                        <p:cTn id="20" dur="500"/>
                                        <p:tgtEl>
                                          <p:spTgt spid="1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build="p"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259487" y="576794"/>
            <a:ext cx="9550230" cy="1693378"/>
          </a:xfrm>
          <a:prstGeom prst="rect">
            <a:avLst/>
          </a:prstGeom>
        </p:spPr>
        <p:txBody>
          <a:bodyPr>
            <a:normAutofit/>
          </a:bodyPr>
          <a:lstStyle/>
          <a:p>
            <a:pPr defTabSz="557784">
              <a:defRPr sz="2684"/>
            </a:pPr>
            <a:r>
              <a:rPr sz="6405" b="1">
                <a:solidFill>
                  <a:srgbClr val="C00000"/>
                </a:solidFill>
                <a:effectLst>
                  <a:outerShdw blurRad="30988" dist="23790" dir="5460000" rotWithShape="0">
                    <a:srgbClr val="000000">
                      <a:alpha val="38000"/>
                    </a:srgbClr>
                  </a:outerShdw>
                </a:effectLst>
                <a:latin typeface="Candara"/>
                <a:ea typeface="Candara"/>
                <a:cs typeface="Candara"/>
                <a:sym typeface="Candara"/>
              </a:rPr>
              <a:t>Conclusión</a:t>
            </a:r>
            <a:r>
              <a:rPr sz="4392" b="1">
                <a:solidFill>
                  <a:srgbClr val="C00000"/>
                </a:solidFill>
                <a:effectLst>
                  <a:outerShdw blurRad="30988" dist="23790" dir="5460000" rotWithShape="0">
                    <a:srgbClr val="000000">
                      <a:alpha val="38000"/>
                    </a:srgbClr>
                  </a:outerShdw>
                </a:effectLst>
                <a:latin typeface="Candara"/>
                <a:ea typeface="Candara"/>
                <a:cs typeface="Candara"/>
                <a:sym typeface="Candara"/>
              </a:rPr>
              <a:t>.</a:t>
            </a:r>
            <a:br>
              <a:rPr sz="4392" b="1">
                <a:solidFill>
                  <a:srgbClr val="C00000"/>
                </a:solidFill>
                <a:effectLst>
                  <a:outerShdw blurRad="30988" dist="23790" dir="5460000" rotWithShape="0">
                    <a:srgbClr val="000000">
                      <a:alpha val="38000"/>
                    </a:srgbClr>
                  </a:outerShdw>
                </a:effectLst>
                <a:latin typeface="Candara"/>
                <a:ea typeface="Candara"/>
                <a:cs typeface="Candara"/>
                <a:sym typeface="Candara"/>
              </a:rPr>
            </a:br>
            <a:endParaRPr sz="4392" b="1">
              <a:solidFill>
                <a:srgbClr val="C00000"/>
              </a:solidFill>
              <a:effectLst>
                <a:outerShdw blurRad="30988" dist="23790" dir="5460000" rotWithShape="0">
                  <a:srgbClr val="000000">
                    <a:alpha val="38000"/>
                  </a:srgbClr>
                </a:outerShdw>
              </a:effectLst>
              <a:latin typeface="Candara"/>
              <a:ea typeface="Candara"/>
              <a:cs typeface="Candara"/>
              <a:sym typeface="Candara"/>
            </a:endParaRPr>
          </a:p>
        </p:txBody>
      </p:sp>
      <p:sp>
        <p:nvSpPr>
          <p:cNvPr id="170" name="Shape 170"/>
          <p:cNvSpPr>
            <a:spLocks noGrp="1"/>
          </p:cNvSpPr>
          <p:nvPr>
            <p:ph type="body" idx="1"/>
          </p:nvPr>
        </p:nvSpPr>
        <p:spPr>
          <a:xfrm>
            <a:off x="323527" y="2132856"/>
            <a:ext cx="6912769" cy="4176464"/>
          </a:xfrm>
          <a:prstGeom prst="rect">
            <a:avLst/>
          </a:prstGeom>
        </p:spPr>
        <p:txBody>
          <a:bodyPr>
            <a:normAutofit/>
          </a:bodyPr>
          <a:lstStyle>
            <a:lvl1pPr marL="402907" indent="-402907" defTabSz="859536">
              <a:spcBef>
                <a:spcPts val="900"/>
              </a:spcBef>
              <a:buClr>
                <a:srgbClr val="004782"/>
              </a:buClr>
              <a:defRPr sz="3759" i="1">
                <a:solidFill>
                  <a:srgbClr val="004782"/>
                </a:solidFill>
                <a:latin typeface="Candara"/>
                <a:ea typeface="Candara"/>
                <a:cs typeface="Candara"/>
                <a:sym typeface="Candara"/>
              </a:defRPr>
            </a:lvl1pPr>
          </a:lstStyle>
          <a:p>
            <a:pPr>
              <a:defRPr sz="3008" i="0">
                <a:solidFill>
                  <a:srgbClr val="000000"/>
                </a:solidFill>
                <a:latin typeface="Calibri"/>
                <a:ea typeface="Calibri"/>
                <a:cs typeface="Calibri"/>
                <a:sym typeface="Calibri"/>
              </a:defRPr>
            </a:pPr>
            <a:r>
              <a:rPr sz="3759" i="1">
                <a:solidFill>
                  <a:srgbClr val="004782"/>
                </a:solidFill>
                <a:latin typeface="Candara"/>
                <a:ea typeface="Candara"/>
                <a:cs typeface="Candara"/>
                <a:sym typeface="Candara"/>
              </a:rPr>
              <a:t>“El que proclama el mensaje de misericordia a los hombres caídos tiene también otra obra que hacer, a saber, la de presentar a la gente el deber de sostener la obra de Dios con sus recursos.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0">
                                            <p:bg/>
                                          </p:spTgt>
                                        </p:tgtEl>
                                        <p:attrNameLst>
                                          <p:attrName>style.visibility</p:attrName>
                                        </p:attrNameLst>
                                      </p:cBhvr>
                                      <p:to>
                                        <p:strVal val="visible"/>
                                      </p:to>
                                    </p:set>
                                    <p:animEffect transition="in" filter="dissolve">
                                      <p:cBhvr>
                                        <p:cTn id="7" dur="500"/>
                                        <p:tgtEl>
                                          <p:spTgt spid="170">
                                            <p:bg/>
                                          </p:spTgt>
                                        </p:tgtEl>
                                      </p:cBhvr>
                                    </p:animEffect>
                                  </p:childTnLst>
                                </p:cTn>
                              </p:par>
                              <p:par>
                                <p:cTn id="8" presetID="9" presetClass="entr" presetSubtype="0" fill="hold" grpId="1" nodeType="withEffect">
                                  <p:stCondLst>
                                    <p:cond delay="0"/>
                                  </p:stCondLst>
                                  <p:iterate>
                                    <p:tmAbs val="0"/>
                                  </p:iterate>
                                  <p:childTnLst>
                                    <p:set>
                                      <p:cBhvr>
                                        <p:cTn id="9" fill="hold"/>
                                        <p:tgtEl>
                                          <p:spTgt spid="170">
                                            <p:txEl>
                                              <p:pRg st="0" end="0"/>
                                            </p:txEl>
                                          </p:spTgt>
                                        </p:tgtEl>
                                        <p:attrNameLst>
                                          <p:attrName>style.visibility</p:attrName>
                                        </p:attrNameLst>
                                      </p:cBhvr>
                                      <p:to>
                                        <p:strVal val="visible"/>
                                      </p:to>
                                    </p:set>
                                    <p:animEffect transition="in" filter="dissolve">
                                      <p:cBhvr>
                                        <p:cTn id="10" dur="500"/>
                                        <p:tgtEl>
                                          <p:spTgt spid="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build="p"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body" idx="1"/>
          </p:nvPr>
        </p:nvSpPr>
        <p:spPr>
          <a:xfrm>
            <a:off x="395535" y="1556792"/>
            <a:ext cx="6768753" cy="4536504"/>
          </a:xfrm>
          <a:prstGeom prst="rect">
            <a:avLst/>
          </a:prstGeom>
        </p:spPr>
        <p:txBody>
          <a:bodyPr>
            <a:normAutofit/>
          </a:bodyPr>
          <a:lstStyle/>
          <a:p>
            <a:pPr marL="471487" indent="-471487">
              <a:spcBef>
                <a:spcPts val="1000"/>
              </a:spcBef>
              <a:buClr>
                <a:srgbClr val="004782"/>
              </a:buClr>
            </a:pPr>
            <a:r>
              <a:rPr sz="4400" i="1">
                <a:solidFill>
                  <a:srgbClr val="004782"/>
                </a:solidFill>
                <a:latin typeface="Candara"/>
                <a:ea typeface="Candara"/>
                <a:cs typeface="Candara"/>
                <a:sym typeface="Candara"/>
              </a:rPr>
              <a:t>Debe enseñarles que una porción de sus recursos pertenece a Dios y ha de ser dedicada de una manera sagrada a su obra”. </a:t>
            </a:r>
            <a:r>
              <a:rPr sz="3600">
                <a:solidFill>
                  <a:srgbClr val="004782"/>
                </a:solidFill>
                <a:latin typeface="Candara"/>
                <a:ea typeface="Candara"/>
                <a:cs typeface="Candara"/>
                <a:sym typeface="Candara"/>
              </a:rPr>
              <a:t>OE Pág. 236.</a:t>
            </a:r>
          </a:p>
        </p:txBody>
      </p:sp>
      <p:pic>
        <p:nvPicPr>
          <p:cNvPr id="173"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73"/>
                                        </p:tgtEl>
                                        <p:attrNameLst>
                                          <p:attrName>style.visibility</p:attrName>
                                        </p:attrNameLst>
                                      </p:cBhvr>
                                      <p:to>
                                        <p:strVal val="visible"/>
                                      </p:to>
                                    </p:set>
                                    <p:animEffect transition="in" filter="dissolve">
                                      <p:cBhvr>
                                        <p:cTn id="7"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body" idx="1"/>
          </p:nvPr>
        </p:nvSpPr>
        <p:spPr>
          <a:xfrm>
            <a:off x="323527" y="2060847"/>
            <a:ext cx="7571186" cy="3412977"/>
          </a:xfrm>
          <a:prstGeom prst="rect">
            <a:avLst/>
          </a:prstGeom>
        </p:spPr>
        <p:txBody>
          <a:bodyPr>
            <a:normAutofit/>
          </a:bodyPr>
          <a:lstStyle>
            <a:lvl1pPr marL="385762" indent="-385762">
              <a:spcBef>
                <a:spcPts val="800"/>
              </a:spcBef>
              <a:buClr>
                <a:srgbClr val="C00000"/>
              </a:buClr>
              <a:defRPr sz="3600">
                <a:solidFill>
                  <a:srgbClr val="C00000"/>
                </a:solidFill>
                <a:latin typeface="Candara"/>
                <a:ea typeface="Candara"/>
                <a:cs typeface="Candara"/>
                <a:sym typeface="Candara"/>
              </a:defRPr>
            </a:lvl1pPr>
          </a:lstStyle>
          <a:p>
            <a:pPr>
              <a:defRPr sz="3200">
                <a:solidFill>
                  <a:srgbClr val="000000"/>
                </a:solidFill>
                <a:latin typeface="Calibri"/>
                <a:ea typeface="Calibri"/>
                <a:cs typeface="Calibri"/>
                <a:sym typeface="Calibri"/>
              </a:defRPr>
            </a:pPr>
            <a:r>
              <a:rPr sz="3600">
                <a:solidFill>
                  <a:srgbClr val="C00000"/>
                </a:solidFill>
                <a:latin typeface="Candara"/>
                <a:ea typeface="Candara"/>
                <a:cs typeface="Candara"/>
                <a:sym typeface="Candara"/>
              </a:rPr>
              <a:t>Es necesario que el anciano le enseñe a la iglesia las diferentes facetas del diezmo y cómo prevenir algunos engaños modernos que el enemigo quiere introducir en el pueblo de Dios.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395535" y="1916832"/>
            <a:ext cx="7027357" cy="3240360"/>
          </a:xfrm>
          <a:prstGeom prst="rect">
            <a:avLst/>
          </a:prstGeom>
        </p:spPr>
        <p:txBody>
          <a:bodyPr>
            <a:normAutofit/>
          </a:bodyPr>
          <a:lstStyle>
            <a:lvl1pPr marL="1832956" indent="-1832956" algn="l" defTabSz="896111">
              <a:buClr>
                <a:srgbClr val="660033"/>
              </a:buClr>
              <a:buSzPct val="100000"/>
              <a:buFont typeface="Trebuchet MS"/>
              <a:buAutoNum type="romanUcPeriod"/>
              <a:defRPr sz="7056" b="1">
                <a:solidFill>
                  <a:srgbClr val="660033"/>
                </a:solidFill>
                <a:effectLst>
                  <a:outerShdw blurRad="49784" dist="38220" dir="5460000" rotWithShape="0">
                    <a:srgbClr val="000000">
                      <a:alpha val="38000"/>
                    </a:srgbClr>
                  </a:outerShdw>
                </a:effectLst>
                <a:latin typeface="Candara"/>
                <a:ea typeface="Candara"/>
                <a:cs typeface="Candara"/>
                <a:sym typeface="Candara"/>
              </a:defRPr>
            </a:lvl1pPr>
          </a:lstStyle>
          <a:p>
            <a:pPr>
              <a:defRPr sz="4312" b="0">
                <a:solidFill>
                  <a:srgbClr val="000000"/>
                </a:solidFill>
                <a:effectLst/>
                <a:latin typeface="Calibri"/>
                <a:ea typeface="Calibri"/>
                <a:cs typeface="Calibri"/>
                <a:sym typeface="Calibri"/>
              </a:defRPr>
            </a:pPr>
            <a:r>
              <a:rPr sz="7056" b="1">
                <a:solidFill>
                  <a:srgbClr val="660033"/>
                </a:solidFill>
                <a:effectLst>
                  <a:outerShdw blurRad="49784" dist="38220" dir="5460000" rotWithShape="0">
                    <a:srgbClr val="000000">
                      <a:alpha val="38000"/>
                    </a:srgbClr>
                  </a:outerShdw>
                </a:effectLst>
                <a:latin typeface="Candara"/>
                <a:ea typeface="Candara"/>
                <a:cs typeface="Candara"/>
                <a:sym typeface="Candara"/>
              </a:rPr>
              <a:t>La pobreza no justifica la infidelidad.</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body" idx="1"/>
          </p:nvPr>
        </p:nvSpPr>
        <p:spPr>
          <a:xfrm>
            <a:off x="323527" y="836711"/>
            <a:ext cx="6768753" cy="4968553"/>
          </a:xfrm>
          <a:prstGeom prst="rect">
            <a:avLst/>
          </a:prstGeom>
        </p:spPr>
        <p:txBody>
          <a:bodyPr>
            <a:normAutofit/>
          </a:bodyPr>
          <a:lstStyle/>
          <a:p>
            <a:pPr marL="370331" indent="-370331" defTabSz="877823">
              <a:spcBef>
                <a:spcPts val="800"/>
              </a:spcBef>
              <a:buClr>
                <a:srgbClr val="004782"/>
              </a:buClr>
              <a:defRPr sz="3072"/>
            </a:pPr>
            <a:r>
              <a:rPr sz="3455">
                <a:solidFill>
                  <a:srgbClr val="004782"/>
                </a:solidFill>
                <a:latin typeface="Candara"/>
                <a:ea typeface="Candara"/>
                <a:cs typeface="Candara"/>
                <a:sym typeface="Candara"/>
              </a:rPr>
              <a:t>Es posible que alguien difunda la idea, que los pobres no deben devolver el diezmo, debido al poco dinero que llega a sus manos.</a:t>
            </a:r>
          </a:p>
          <a:p>
            <a:pPr marL="370331" indent="-370331" defTabSz="877823">
              <a:spcBef>
                <a:spcPts val="800"/>
              </a:spcBef>
              <a:buClr>
                <a:srgbClr val="004782"/>
              </a:buClr>
              <a:defRPr sz="3072"/>
            </a:pPr>
            <a:r>
              <a:rPr sz="3455">
                <a:solidFill>
                  <a:srgbClr val="004782"/>
                </a:solidFill>
                <a:latin typeface="Candara"/>
                <a:ea typeface="Candara"/>
                <a:cs typeface="Candara"/>
                <a:sym typeface="Candara"/>
              </a:rPr>
              <a:t>Dios no pide cantidad; Dios pide fidelidad.</a:t>
            </a:r>
          </a:p>
          <a:p>
            <a:pPr marL="370331" indent="-370331" defTabSz="877823">
              <a:spcBef>
                <a:spcPts val="800"/>
              </a:spcBef>
              <a:buClr>
                <a:srgbClr val="004782"/>
              </a:buClr>
              <a:defRPr sz="3072"/>
            </a:pPr>
            <a:r>
              <a:rPr sz="3455">
                <a:solidFill>
                  <a:srgbClr val="004782"/>
                </a:solidFill>
                <a:latin typeface="Candara"/>
                <a:ea typeface="Candara"/>
                <a:cs typeface="Candara"/>
                <a:sym typeface="Candara"/>
              </a:rPr>
              <a:t>Si recibimos poco, el Señor sabe que devolveremos poco.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19">
                                            <p:bg/>
                                          </p:spTgt>
                                        </p:tgtEl>
                                        <p:attrNameLst>
                                          <p:attrName>style.visibility</p:attrName>
                                        </p:attrNameLst>
                                      </p:cBhvr>
                                      <p:to>
                                        <p:strVal val="visible"/>
                                      </p:to>
                                    </p:set>
                                    <p:animEffect transition="in" filter="dissolve">
                                      <p:cBhvr>
                                        <p:cTn id="7" dur="500"/>
                                        <p:tgtEl>
                                          <p:spTgt spid="119">
                                            <p:bg/>
                                          </p:spTgt>
                                        </p:tgtEl>
                                      </p:cBhvr>
                                    </p:animEffect>
                                  </p:childTnLst>
                                </p:cTn>
                              </p:par>
                              <p:par>
                                <p:cTn id="8" presetID="9" presetClass="entr" presetSubtype="0" fill="hold" grpId="1" nodeType="withEffect">
                                  <p:stCondLst>
                                    <p:cond delay="0"/>
                                  </p:stCondLst>
                                  <p:iterate>
                                    <p:tmAbs val="0"/>
                                  </p:iterate>
                                  <p:childTnLst>
                                    <p:set>
                                      <p:cBhvr>
                                        <p:cTn id="9" fill="hold"/>
                                        <p:tgtEl>
                                          <p:spTgt spid="119">
                                            <p:txEl>
                                              <p:pRg st="0" end="0"/>
                                            </p:txEl>
                                          </p:spTgt>
                                        </p:tgtEl>
                                        <p:attrNameLst>
                                          <p:attrName>style.visibility</p:attrName>
                                        </p:attrNameLst>
                                      </p:cBhvr>
                                      <p:to>
                                        <p:strVal val="visible"/>
                                      </p:to>
                                    </p:set>
                                    <p:animEffect transition="in" filter="dissolve">
                                      <p:cBhvr>
                                        <p:cTn id="10" dur="500"/>
                                        <p:tgtEl>
                                          <p:spTgt spid="1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19">
                                            <p:txEl>
                                              <p:pRg st="1" end="1"/>
                                            </p:txEl>
                                          </p:spTgt>
                                        </p:tgtEl>
                                        <p:attrNameLst>
                                          <p:attrName>style.visibility</p:attrName>
                                        </p:attrNameLst>
                                      </p:cBhvr>
                                      <p:to>
                                        <p:strVal val="visible"/>
                                      </p:to>
                                    </p:set>
                                    <p:animEffect transition="in" filter="dissolve">
                                      <p:cBhvr>
                                        <p:cTn id="15" dur="500"/>
                                        <p:tgtEl>
                                          <p:spTgt spid="1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19">
                                            <p:txEl>
                                              <p:pRg st="2" end="2"/>
                                            </p:txEl>
                                          </p:spTgt>
                                        </p:tgtEl>
                                        <p:attrNameLst>
                                          <p:attrName>style.visibility</p:attrName>
                                        </p:attrNameLst>
                                      </p:cBhvr>
                                      <p:to>
                                        <p:strVal val="visible"/>
                                      </p:to>
                                    </p:set>
                                    <p:animEffect transition="in" filter="dissolve">
                                      <p:cBhvr>
                                        <p:cTn id="20" dur="500"/>
                                        <p:tgtEl>
                                          <p:spTgt spid="1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body" idx="1"/>
          </p:nvPr>
        </p:nvSpPr>
        <p:spPr>
          <a:xfrm>
            <a:off x="467543" y="980727"/>
            <a:ext cx="6768753" cy="5145436"/>
          </a:xfrm>
          <a:prstGeom prst="rect">
            <a:avLst/>
          </a:prstGeom>
        </p:spPr>
        <p:txBody>
          <a:bodyPr>
            <a:normAutofit/>
          </a:bodyPr>
          <a:lstStyle/>
          <a:p>
            <a:pPr marL="385762" indent="-385762">
              <a:spcBef>
                <a:spcPts val="800"/>
              </a:spcBef>
              <a:buClr>
                <a:srgbClr val="004782"/>
              </a:buClr>
            </a:pPr>
            <a:r>
              <a:rPr sz="3600">
                <a:solidFill>
                  <a:srgbClr val="004782"/>
                </a:solidFill>
                <a:latin typeface="Candara"/>
                <a:ea typeface="Candara"/>
                <a:cs typeface="Candara"/>
                <a:sym typeface="Candara"/>
              </a:rPr>
              <a:t>Si recibimos mucho, el Señor sabe que devolveremos mucho.</a:t>
            </a:r>
          </a:p>
          <a:p>
            <a:pPr marL="385762" indent="-385762">
              <a:spcBef>
                <a:spcPts val="800"/>
              </a:spcBef>
              <a:buClr>
                <a:srgbClr val="004782"/>
              </a:buClr>
            </a:pPr>
            <a:r>
              <a:rPr sz="3600">
                <a:solidFill>
                  <a:srgbClr val="004782"/>
                </a:solidFill>
                <a:latin typeface="Candara"/>
                <a:ea typeface="Candara"/>
                <a:cs typeface="Candara"/>
                <a:sym typeface="Candara"/>
              </a:rPr>
              <a:t>De lo recibido de la mano de Dios, de eso devolvemos.</a:t>
            </a:r>
          </a:p>
          <a:p>
            <a:pPr marL="385762" indent="-385762">
              <a:spcBef>
                <a:spcPts val="800"/>
              </a:spcBef>
              <a:buClr>
                <a:srgbClr val="004782"/>
              </a:buClr>
            </a:pPr>
            <a:r>
              <a:rPr sz="3600">
                <a:solidFill>
                  <a:srgbClr val="004782"/>
                </a:solidFill>
                <a:latin typeface="Candara"/>
                <a:ea typeface="Candara"/>
                <a:cs typeface="Candara"/>
                <a:sym typeface="Candara"/>
              </a:rPr>
              <a:t>Son más las nueve partes que nos quedan con la bendición de Dios, que quedarnos con todo y sin su bendición.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1">
                                            <p:bg/>
                                          </p:spTgt>
                                        </p:tgtEl>
                                        <p:attrNameLst>
                                          <p:attrName>style.visibility</p:attrName>
                                        </p:attrNameLst>
                                      </p:cBhvr>
                                      <p:to>
                                        <p:strVal val="visible"/>
                                      </p:to>
                                    </p:set>
                                    <p:animEffect transition="in" filter="dissolve">
                                      <p:cBhvr>
                                        <p:cTn id="7" dur="500"/>
                                        <p:tgtEl>
                                          <p:spTgt spid="121">
                                            <p:bg/>
                                          </p:spTgt>
                                        </p:tgtEl>
                                      </p:cBhvr>
                                    </p:animEffect>
                                  </p:childTnLst>
                                </p:cTn>
                              </p:par>
                              <p:par>
                                <p:cTn id="8" presetID="9" presetClass="entr" presetSubtype="0" fill="hold" grpId="1" nodeType="withEffect">
                                  <p:stCondLst>
                                    <p:cond delay="0"/>
                                  </p:stCondLst>
                                  <p:iterate>
                                    <p:tmAbs val="0"/>
                                  </p:iterate>
                                  <p:childTnLst>
                                    <p:set>
                                      <p:cBhvr>
                                        <p:cTn id="9" fill="hold"/>
                                        <p:tgtEl>
                                          <p:spTgt spid="121">
                                            <p:txEl>
                                              <p:pRg st="0" end="0"/>
                                            </p:txEl>
                                          </p:spTgt>
                                        </p:tgtEl>
                                        <p:attrNameLst>
                                          <p:attrName>style.visibility</p:attrName>
                                        </p:attrNameLst>
                                      </p:cBhvr>
                                      <p:to>
                                        <p:strVal val="visible"/>
                                      </p:to>
                                    </p:set>
                                    <p:animEffect transition="in" filter="dissolve">
                                      <p:cBhvr>
                                        <p:cTn id="10" dur="500"/>
                                        <p:tgtEl>
                                          <p:spTgt spid="1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21">
                                            <p:txEl>
                                              <p:pRg st="1" end="1"/>
                                            </p:txEl>
                                          </p:spTgt>
                                        </p:tgtEl>
                                        <p:attrNameLst>
                                          <p:attrName>style.visibility</p:attrName>
                                        </p:attrNameLst>
                                      </p:cBhvr>
                                      <p:to>
                                        <p:strVal val="visible"/>
                                      </p:to>
                                    </p:set>
                                    <p:animEffect transition="in" filter="dissolve">
                                      <p:cBhvr>
                                        <p:cTn id="15" dur="500"/>
                                        <p:tgtEl>
                                          <p:spTgt spid="12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21">
                                            <p:txEl>
                                              <p:pRg st="2" end="2"/>
                                            </p:txEl>
                                          </p:spTgt>
                                        </p:tgtEl>
                                        <p:attrNameLst>
                                          <p:attrName>style.visibility</p:attrName>
                                        </p:attrNameLst>
                                      </p:cBhvr>
                                      <p:to>
                                        <p:strVal val="visible"/>
                                      </p:to>
                                    </p:set>
                                    <p:animEffect transition="in" filter="dissolve">
                                      <p:cBhvr>
                                        <p:cTn id="20" dur="500"/>
                                        <p:tgtEl>
                                          <p:spTgt spid="1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body" idx="1"/>
          </p:nvPr>
        </p:nvSpPr>
        <p:spPr>
          <a:xfrm>
            <a:off x="179511" y="1340768"/>
            <a:ext cx="7344817" cy="4536504"/>
          </a:xfrm>
          <a:prstGeom prst="rect">
            <a:avLst/>
          </a:prstGeom>
        </p:spPr>
        <p:txBody>
          <a:bodyPr>
            <a:normAutofit/>
          </a:bodyPr>
          <a:lstStyle/>
          <a:p>
            <a:pPr marL="402907" indent="-402907" defTabSz="859536">
              <a:spcBef>
                <a:spcPts val="900"/>
              </a:spcBef>
              <a:buClr>
                <a:srgbClr val="004782"/>
              </a:buClr>
              <a:defRPr sz="3008"/>
            </a:pPr>
            <a:r>
              <a:rPr sz="3759" i="1">
                <a:solidFill>
                  <a:srgbClr val="004782"/>
                </a:solidFill>
                <a:latin typeface="Candara"/>
                <a:ea typeface="Candara"/>
                <a:cs typeface="Candara"/>
                <a:sym typeface="Candara"/>
              </a:rPr>
              <a:t>“Aun cuando la iglesia se componga mayormente de hermanos pobres, el asunto de la benevolencia sistemática debe explicarse cabalmente y adoptarse el plan de todo corazón. La fidelidad no traerá escasez”. </a:t>
            </a:r>
            <a:r>
              <a:rPr sz="3384" i="1">
                <a:solidFill>
                  <a:srgbClr val="004782"/>
                </a:solidFill>
                <a:latin typeface="Candara"/>
                <a:ea typeface="Candara"/>
                <a:cs typeface="Candara"/>
                <a:sym typeface="Candara"/>
              </a:rPr>
              <a:t>O.E. Pág .234.</a:t>
            </a:r>
          </a:p>
        </p:txBody>
      </p:sp>
      <p:pic>
        <p:nvPicPr>
          <p:cNvPr id="124"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24"/>
                                        </p:tgtEl>
                                        <p:attrNameLst>
                                          <p:attrName>style.visibility</p:attrName>
                                        </p:attrNameLst>
                                      </p:cBhvr>
                                      <p:to>
                                        <p:strVal val="visible"/>
                                      </p:to>
                                    </p:set>
                                    <p:animEffect transition="in" filter="dissolve">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body" idx="1"/>
          </p:nvPr>
        </p:nvSpPr>
        <p:spPr>
          <a:xfrm>
            <a:off x="179511" y="1412776"/>
            <a:ext cx="7056785" cy="5112568"/>
          </a:xfrm>
          <a:prstGeom prst="rect">
            <a:avLst/>
          </a:prstGeom>
        </p:spPr>
        <p:txBody>
          <a:bodyPr>
            <a:normAutofit/>
          </a:bodyPr>
          <a:lstStyle/>
          <a:p>
            <a:pPr marL="390196" indent="-390196">
              <a:lnSpc>
                <a:spcPct val="90000"/>
              </a:lnSpc>
              <a:buClr>
                <a:srgbClr val="004782"/>
              </a:buClr>
              <a:defRPr sz="2900"/>
            </a:pPr>
            <a:r>
              <a:rPr sz="3300" i="1">
                <a:solidFill>
                  <a:srgbClr val="004782"/>
                </a:solidFill>
                <a:latin typeface="Candara"/>
                <a:ea typeface="Candara"/>
                <a:cs typeface="Candara"/>
                <a:sym typeface="Candara"/>
              </a:rPr>
              <a:t>“Casi todos los creyentes macedonios eran pobres en bienes de éste mundo, pero sus corazones rebosaban de amor a Dios y a su verdad y daban alegremente para el sostén del evangelio. La liberalidad de los conversos de Macedonia se presentaba como un ejemplo a las otras iglesias”</a:t>
            </a:r>
            <a:r>
              <a:rPr sz="3300">
                <a:solidFill>
                  <a:srgbClr val="004782"/>
                </a:solidFill>
                <a:latin typeface="Candara"/>
                <a:ea typeface="Candara"/>
                <a:cs typeface="Candara"/>
                <a:sym typeface="Candara"/>
              </a:rPr>
              <a:t>.</a:t>
            </a:r>
          </a:p>
          <a:p>
            <a:pPr>
              <a:lnSpc>
                <a:spcPct val="90000"/>
              </a:lnSpc>
              <a:spcBef>
                <a:spcPts val="600"/>
              </a:spcBef>
              <a:buSzTx/>
              <a:buNone/>
              <a:defRPr sz="2900"/>
            </a:pPr>
            <a:r>
              <a:rPr>
                <a:solidFill>
                  <a:srgbClr val="004782"/>
                </a:solidFill>
                <a:latin typeface="Candara"/>
                <a:ea typeface="Candara"/>
                <a:cs typeface="Candara"/>
                <a:sym typeface="Candara"/>
              </a:rPr>
              <a:t>	CMC. Pág.177.</a:t>
            </a:r>
          </a:p>
        </p:txBody>
      </p:sp>
      <p:pic>
        <p:nvPicPr>
          <p:cNvPr id="127"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27"/>
                                        </p:tgtEl>
                                        <p:attrNameLst>
                                          <p:attrName>style.visibility</p:attrName>
                                        </p:attrNameLst>
                                      </p:cBhvr>
                                      <p:to>
                                        <p:strVal val="visible"/>
                                      </p:to>
                                    </p:set>
                                    <p:animEffect transition="in" filter="dissolv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body" idx="1"/>
          </p:nvPr>
        </p:nvSpPr>
        <p:spPr>
          <a:xfrm>
            <a:off x="251519" y="1556792"/>
            <a:ext cx="7056785" cy="4392488"/>
          </a:xfrm>
          <a:prstGeom prst="rect">
            <a:avLst/>
          </a:prstGeom>
        </p:spPr>
        <p:txBody>
          <a:bodyPr>
            <a:normAutofit/>
          </a:bodyPr>
          <a:lstStyle/>
          <a:p>
            <a:pPr marL="385762" indent="-385762">
              <a:spcBef>
                <a:spcPts val="800"/>
              </a:spcBef>
              <a:buClr>
                <a:srgbClr val="004782"/>
              </a:buClr>
            </a:pPr>
            <a:r>
              <a:rPr sz="3600">
                <a:solidFill>
                  <a:srgbClr val="004782"/>
                </a:solidFill>
                <a:latin typeface="Candara"/>
                <a:ea typeface="Candara"/>
                <a:cs typeface="Candara"/>
                <a:sym typeface="Candara"/>
              </a:rPr>
              <a:t>“Mejor es lo poco con el temor de Jehová que el gran tesoro donde hay turbación. Mejor es la comida de legumbres donde hay amor, que de buey engordado donde hay odio”.              </a:t>
            </a:r>
            <a:r>
              <a:rPr sz="3600" i="1">
                <a:solidFill>
                  <a:srgbClr val="004782"/>
                </a:solidFill>
                <a:latin typeface="Candara"/>
                <a:ea typeface="Candara"/>
                <a:cs typeface="Candara"/>
                <a:sym typeface="Candara"/>
              </a:rPr>
              <a:t>Proverbios 15:16,17.</a:t>
            </a:r>
          </a:p>
        </p:txBody>
      </p:sp>
      <p:pic>
        <p:nvPicPr>
          <p:cNvPr id="130"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972</Words>
  <Application>Microsoft Office PowerPoint</Application>
  <PresentationFormat>Presentación en pantalla (4:3)</PresentationFormat>
  <Paragraphs>45</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Avenir Roman</vt:lpstr>
      <vt:lpstr>Calibri</vt:lpstr>
      <vt:lpstr>Candara</vt:lpstr>
      <vt:lpstr>Trebuchet MS</vt:lpstr>
      <vt:lpstr>Default</vt:lpstr>
      <vt:lpstr>Presentación de PowerPoint</vt:lpstr>
      <vt:lpstr>Presentación de PowerPoint</vt:lpstr>
      <vt:lpstr>Presentación de PowerPoint</vt:lpstr>
      <vt:lpstr>La pobreza no justifica la infidelidad.</vt:lpstr>
      <vt:lpstr>Presentación de PowerPoint</vt:lpstr>
      <vt:lpstr>Presentación de PowerPoint</vt:lpstr>
      <vt:lpstr>Presentación de PowerPoint</vt:lpstr>
      <vt:lpstr>Presentación de PowerPoint</vt:lpstr>
      <vt:lpstr>Presentación de PowerPoint</vt:lpstr>
      <vt:lpstr>El diezmo es eterno como        la ley.</vt:lpstr>
      <vt:lpstr>Presentación de PowerPoint</vt:lpstr>
      <vt:lpstr>Presentación de PowerPoint</vt:lpstr>
      <vt:lpstr>Presentación de PowerPoint</vt:lpstr>
      <vt:lpstr>Presentación de PowerPoint</vt:lpstr>
      <vt:lpstr>La fidelidad da como resultado prosperidad.</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 finales.</vt:lpstr>
      <vt:lpstr>Los ancianos necesitamos enseñarle a la iglesia, entre otras cosas, lo siguiente:</vt:lpstr>
      <vt:lpstr>Presentación de PowerPoint</vt:lpstr>
      <vt:lpstr>Presentación de PowerPoint</vt:lpstr>
      <vt:lpstr>Conclusión.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Jonathan Pacheco</dc:creator>
  <cp:lastModifiedBy>Jonathan Pacheco</cp:lastModifiedBy>
  <cp:revision>1</cp:revision>
  <dcterms:modified xsi:type="dcterms:W3CDTF">2016-06-08T17:36:03Z</dcterms:modified>
</cp:coreProperties>
</file>