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modifyVerifier cryptProviderType="rsaAES" cryptAlgorithmClass="hash" cryptAlgorithmType="typeAny" cryptAlgorithmSid="14" spinCount="100000" saltData="aJ5Mt3McXlASMphP55GQxw==" hashData="XZaCGRxDRVPiHDlAz4dI1i4OPIHWKUDPEyUqKM9LwHe4Hl0dBj+HIUEbl5d5lFl0QP/n6GCBdTPV8OykHawfRg=="/>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27657483"/>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755775"/>
          </a:xfrm>
          <a:prstGeom prst="rect">
            <a:avLst/>
          </a:prstGeom>
        </p:spPr>
        <p:txBody>
          <a:bodyPr/>
          <a:lstStyle/>
          <a:p>
            <a:r>
              <a:t>Texto del título</a:t>
            </a:r>
          </a:p>
        </p:txBody>
      </p:sp>
      <p:sp>
        <p:nvSpPr>
          <p:cNvPr id="13" name="Shape 13"/>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14" name="Shape 1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r>
              <a:t>Texto del título</a:t>
            </a:r>
          </a:p>
        </p:txBody>
      </p:sp>
      <p:sp>
        <p:nvSpPr>
          <p:cNvPr id="91" name="Shape 91"/>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2" name="Shape 9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99" name="Shape 99"/>
          <p:cNvSpPr>
            <a:spLocks noGrp="1"/>
          </p:cNvSpPr>
          <p:nvPr>
            <p:ph type="title"/>
          </p:nvPr>
        </p:nvSpPr>
        <p:spPr>
          <a:xfrm>
            <a:off x="6629400" y="274638"/>
            <a:ext cx="2057400" cy="6583362"/>
          </a:xfrm>
          <a:prstGeom prst="rect">
            <a:avLst/>
          </a:prstGeom>
        </p:spPr>
        <p:txBody>
          <a:bodyPr/>
          <a:lstStyle/>
          <a:p>
            <a:r>
              <a:t>Texto del título</a:t>
            </a:r>
          </a:p>
        </p:txBody>
      </p:sp>
      <p:sp>
        <p:nvSpPr>
          <p:cNvPr id="100" name="Shape 100"/>
          <p:cNvSpPr>
            <a:spLocks noGrp="1"/>
          </p:cNvSpPr>
          <p:nvPr>
            <p:ph type="body" idx="1"/>
          </p:nvPr>
        </p:nvSpPr>
        <p:spPr>
          <a:xfrm>
            <a:off x="457200" y="274638"/>
            <a:ext cx="6019800" cy="658336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1" name="Shape 10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Texto del título</a:t>
            </a:r>
          </a:p>
        </p:txBody>
      </p:sp>
      <p:sp>
        <p:nvSpPr>
          <p:cNvPr id="22" name="Shape 22"/>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3" name="Shape 2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pic>
        <p:nvPicPr>
          <p:cNvPr id="30"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31" name="Shape 31"/>
          <p:cNvSpPr>
            <a:spLocks noGrp="1"/>
          </p:cNvSpPr>
          <p:nvPr>
            <p:ph type="sldNum" sz="quarter" idx="2"/>
          </p:nvPr>
        </p:nvSpPr>
        <p:spPr>
          <a:xfrm>
            <a:off x="6553200" y="6172200"/>
            <a:ext cx="2133600" cy="368300"/>
          </a:xfrm>
          <a:prstGeom prst="rect">
            <a:avLst/>
          </a:prstGeom>
        </p:spPr>
        <p:txBody>
          <a:bodyPr anchor="ctr"/>
          <a:lstStyle>
            <a:lvl1pPr algn="r">
              <a:defRPr sz="1200"/>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Texto del título</a:t>
            </a:r>
          </a:p>
        </p:txBody>
      </p:sp>
      <p:sp>
        <p:nvSpPr>
          <p:cNvPr id="39" name="Shape 39"/>
          <p:cNvSpPr>
            <a:spLocks noGrp="1"/>
          </p:cNvSpPr>
          <p:nvPr>
            <p:ph type="body" sz="half" idx="1"/>
          </p:nvPr>
        </p:nvSpPr>
        <p:spPr>
          <a:xfrm>
            <a:off x="457200" y="1600199"/>
            <a:ext cx="4038600" cy="52578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40" name="Shape 4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Shape 47"/>
          <p:cNvSpPr>
            <a:spLocks noGrp="1"/>
          </p:cNvSpPr>
          <p:nvPr>
            <p:ph type="title"/>
          </p:nvPr>
        </p:nvSpPr>
        <p:spPr>
          <a:xfrm>
            <a:off x="457200" y="274638"/>
            <a:ext cx="8229600" cy="1204980"/>
          </a:xfrm>
          <a:prstGeom prst="rect">
            <a:avLst/>
          </a:prstGeom>
        </p:spPr>
        <p:txBody>
          <a:bodyPr/>
          <a:lstStyle/>
          <a:p>
            <a:r>
              <a:t>Texto del título</a:t>
            </a:r>
          </a:p>
        </p:txBody>
      </p:sp>
      <p:sp>
        <p:nvSpPr>
          <p:cNvPr id="48" name="Shape 48"/>
          <p:cNvSpPr>
            <a:spLocks noGrp="1"/>
          </p:cNvSpPr>
          <p:nvPr>
            <p:ph type="body" sz="quarter" idx="1"/>
          </p:nvPr>
        </p:nvSpPr>
        <p:spPr>
          <a:xfrm>
            <a:off x="457200" y="1479617"/>
            <a:ext cx="4040188" cy="695258"/>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Shape 49"/>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6" name="Shape 56"/>
          <p:cNvSpPr>
            <a:spLocks noGrp="1"/>
          </p:cNvSpPr>
          <p:nvPr>
            <p:ph type="title"/>
          </p:nvPr>
        </p:nvSpPr>
        <p:spPr>
          <a:xfrm>
            <a:off x="457200" y="274638"/>
            <a:ext cx="8229600" cy="1325562"/>
          </a:xfrm>
          <a:prstGeom prst="rect">
            <a:avLst/>
          </a:prstGeom>
        </p:spPr>
        <p:txBody>
          <a:bodyPr/>
          <a:lstStyle/>
          <a:p>
            <a:r>
              <a:t>Texto del título</a:t>
            </a:r>
          </a:p>
        </p:txBody>
      </p:sp>
      <p:sp>
        <p:nvSpPr>
          <p:cNvPr id="57" name="Shape 57"/>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4" name="Shape 64"/>
          <p:cNvSpPr>
            <a:spLocks noGrp="1"/>
          </p:cNvSpPr>
          <p:nvPr>
            <p:ph type="sldNum" sz="quarter" idx="2"/>
          </p:nvPr>
        </p:nvSpPr>
        <p:spPr>
          <a:prstGeom prst="rect">
            <a:avLst/>
          </a:prstGeom>
        </p:spPr>
        <p:txBody>
          <a:bodyPr/>
          <a:lstStyle/>
          <a:p>
            <a:fld id="{86CB4B4D-7CA3-9044-876B-883B54F8677D}" type="slidenum">
              <a:t>‹Nº›</a:t>
            </a:fld>
            <a:endParaRPr/>
          </a:p>
        </p:txBody>
      </p:sp>
      <p:pic>
        <p:nvPicPr>
          <p:cNvPr id="65" name="image3.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3008313" cy="1435100"/>
          </a:xfrm>
          <a:prstGeom prst="rect">
            <a:avLst/>
          </a:prstGeom>
        </p:spPr>
        <p:txBody>
          <a:bodyPr anchor="b"/>
          <a:lstStyle>
            <a:lvl1pPr algn="l">
              <a:defRPr sz="2000" b="1"/>
            </a:lvl1pPr>
          </a:lstStyle>
          <a:p>
            <a:r>
              <a:t>Texto del título</a:t>
            </a:r>
          </a:p>
        </p:txBody>
      </p:sp>
      <p:sp>
        <p:nvSpPr>
          <p:cNvPr id="73" name="Shape 73"/>
          <p:cNvSpPr>
            <a:spLocks noGrp="1"/>
          </p:cNvSpPr>
          <p:nvPr>
            <p:ph type="body" idx="1"/>
          </p:nvPr>
        </p:nvSpPr>
        <p:spPr>
          <a:xfrm>
            <a:off x="3575050" y="273050"/>
            <a:ext cx="5111750" cy="658495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4" name="Shape 7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1" name="Shape 81"/>
          <p:cNvSpPr>
            <a:spLocks noGrp="1"/>
          </p:cNvSpPr>
          <p:nvPr>
            <p:ph type="title"/>
          </p:nvPr>
        </p:nvSpPr>
        <p:spPr>
          <a:xfrm>
            <a:off x="1792288" y="3086100"/>
            <a:ext cx="5486400" cy="2281238"/>
          </a:xfrm>
          <a:prstGeom prst="rect">
            <a:avLst/>
          </a:prstGeom>
        </p:spPr>
        <p:txBody>
          <a:bodyPr anchor="b"/>
          <a:lstStyle>
            <a:lvl1pPr algn="l">
              <a:defRPr sz="2000" b="1"/>
            </a:lvl1pPr>
          </a:lstStyle>
          <a:p>
            <a:r>
              <a:t>Texto del título</a:t>
            </a:r>
          </a:p>
        </p:txBody>
      </p:sp>
      <p:sp>
        <p:nvSpPr>
          <p:cNvPr id="82" name="Shape 82"/>
          <p:cNvSpPr>
            <a:spLocks noGrp="1"/>
          </p:cNvSpPr>
          <p:nvPr>
            <p:ph type="body" sz="quarter" idx="1"/>
          </p:nvPr>
        </p:nvSpPr>
        <p:spPr>
          <a:xfrm>
            <a:off x="1792288" y="5367338"/>
            <a:ext cx="5486400" cy="149066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83" name="Shape 8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Plantillas módulo 3-02.jpg"/>
          <p:cNvPicPr>
            <a:picLocks noChangeAspect="1"/>
          </p:cNvPicPr>
          <p:nvPr/>
        </p:nvPicPr>
        <p:blipFill>
          <a:blip r:embed="rId13">
            <a:extLst/>
          </a:blip>
          <a:stretch>
            <a:fillRect/>
          </a:stretch>
        </p:blipFill>
        <p:spPr>
          <a:xfrm>
            <a:off x="0" y="0"/>
            <a:ext cx="9144000" cy="6858000"/>
          </a:xfrm>
          <a:prstGeom prst="rect">
            <a:avLst/>
          </a:prstGeom>
          <a:ln w="12700">
            <a:miter lim="400000"/>
          </a:ln>
        </p:spPr>
      </p:pic>
      <p:sp>
        <p:nvSpPr>
          <p:cNvPr id="3" name="Shape 3"/>
          <p:cNvSpPr>
            <a:spLocks noGrp="1"/>
          </p:cNvSpPr>
          <p:nvPr>
            <p:ph type="title"/>
          </p:nvPr>
        </p:nvSpPr>
        <p:spPr>
          <a:xfrm>
            <a:off x="457200" y="274638"/>
            <a:ext cx="8229600" cy="1325562"/>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Texto del título</a:t>
            </a:r>
          </a:p>
        </p:txBody>
      </p:sp>
      <p:sp>
        <p:nvSpPr>
          <p:cNvPr id="4" name="Shape 4"/>
          <p:cNvSpPr>
            <a:spLocks noGrp="1"/>
          </p:cNvSpPr>
          <p:nvPr>
            <p:ph type="body" idx="1"/>
          </p:nvPr>
        </p:nvSpPr>
        <p:spPr>
          <a:xfrm>
            <a:off x="457200" y="1600199"/>
            <a:ext cx="8229600" cy="5257801"/>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5" name="Shape 5"/>
          <p:cNvSpPr>
            <a:spLocks noGrp="1"/>
          </p:cNvSpPr>
          <p:nvPr>
            <p:ph type="sldNum" sz="quarter" idx="2"/>
          </p:nvPr>
        </p:nvSpPr>
        <p:spPr>
          <a:xfrm>
            <a:off x="6553200" y="6356349"/>
            <a:ext cx="2133600" cy="358141"/>
          </a:xfrm>
          <a:prstGeom prst="rect">
            <a:avLst/>
          </a:prstGeom>
          <a:ln w="12700">
            <a:miter lim="400000"/>
          </a:ln>
        </p:spPr>
        <p:txBody>
          <a:bodyPr lIns="45719" rIns="45719">
            <a:spAutoFit/>
          </a:body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4.jpeg" descr="Plantillas módulo 3-01.jpg"/>
          <p:cNvPicPr>
            <a:picLocks noChangeAspect="1"/>
          </p:cNvPicPr>
          <p:nvPr/>
        </p:nvPicPr>
        <p:blipFill>
          <a:blip r:embed="rId2">
            <a:extLst/>
          </a:blip>
          <a:srcRect t="1689"/>
          <a:stretch>
            <a:fillRect/>
          </a:stretch>
        </p:blipFill>
        <p:spPr>
          <a:xfrm>
            <a:off x="0" y="0"/>
            <a:ext cx="9144000" cy="674215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body" idx="1"/>
          </p:nvPr>
        </p:nvSpPr>
        <p:spPr>
          <a:xfrm>
            <a:off x="683567" y="1772816"/>
            <a:ext cx="6491066" cy="4032448"/>
          </a:xfrm>
          <a:prstGeom prst="rect">
            <a:avLst/>
          </a:prstGeom>
        </p:spPr>
        <p:txBody>
          <a:bodyPr>
            <a:normAutofit/>
          </a:bodyPr>
          <a:lstStyle>
            <a:lvl1pPr marL="366474" indent="-366474" defTabSz="868680">
              <a:spcBef>
                <a:spcPts val="800"/>
              </a:spcBef>
              <a:buClr>
                <a:srgbClr val="20497A"/>
              </a:buClr>
              <a:defRPr sz="3420" i="1">
                <a:solidFill>
                  <a:srgbClr val="20497A"/>
                </a:solidFill>
                <a:latin typeface="Candara"/>
                <a:ea typeface="Candara"/>
                <a:cs typeface="Candara"/>
                <a:sym typeface="Candara"/>
              </a:defRPr>
            </a:lvl1pPr>
          </a:lstStyle>
          <a:p>
            <a:pPr>
              <a:defRPr sz="3040" i="0">
                <a:solidFill>
                  <a:srgbClr val="000000"/>
                </a:solidFill>
                <a:latin typeface="Calibri"/>
                <a:ea typeface="Calibri"/>
                <a:cs typeface="Calibri"/>
                <a:sym typeface="Calibri"/>
              </a:defRPr>
            </a:pPr>
            <a:r>
              <a:rPr sz="3420" i="1">
                <a:solidFill>
                  <a:srgbClr val="20497A"/>
                </a:solidFill>
                <a:latin typeface="Candara"/>
                <a:ea typeface="Candara"/>
                <a:cs typeface="Candara"/>
                <a:sym typeface="Candara"/>
              </a:rPr>
              <a:t>“El veedor de la grey de Dios debería cumplir fielmente su deber. Si por la sola razón de que una cosa no le agrada decide dejarla para que otro la haga, no está siendo un obrero fiel”. CMC, página 109.</a:t>
            </a:r>
          </a:p>
        </p:txBody>
      </p:sp>
      <p:pic>
        <p:nvPicPr>
          <p:cNvPr id="130" name="image3.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0"/>
                                        </p:tgtEl>
                                        <p:attrNameLst>
                                          <p:attrName>style.visibility</p:attrName>
                                        </p:attrNameLst>
                                      </p:cBhvr>
                                      <p:to>
                                        <p:strVal val="visible"/>
                                      </p:to>
                                    </p:set>
                                    <p:animEffect transition="in" filter="dissolve">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
          </p:nvPr>
        </p:nvSpPr>
        <p:spPr>
          <a:xfrm>
            <a:off x="251519" y="1124744"/>
            <a:ext cx="7575609" cy="5112568"/>
          </a:xfrm>
          <a:prstGeom prst="rect">
            <a:avLst/>
          </a:prstGeom>
        </p:spPr>
        <p:txBody>
          <a:bodyPr>
            <a:normAutofit/>
          </a:bodyPr>
          <a:lstStyle>
            <a:lvl1pPr>
              <a:buClr>
                <a:srgbClr val="20497A"/>
              </a:buClr>
              <a:defRPr i="1">
                <a:solidFill>
                  <a:srgbClr val="20497A"/>
                </a:solidFill>
                <a:latin typeface="Candara"/>
                <a:ea typeface="Candara"/>
                <a:cs typeface="Candara"/>
                <a:sym typeface="Candara"/>
              </a:defRPr>
            </a:lvl1pPr>
          </a:lstStyle>
          <a:p>
            <a:pPr>
              <a:defRPr i="0">
                <a:solidFill>
                  <a:srgbClr val="000000"/>
                </a:solidFill>
                <a:latin typeface="Calibri"/>
                <a:ea typeface="Calibri"/>
                <a:cs typeface="Calibri"/>
                <a:sym typeface="Calibri"/>
              </a:defRPr>
            </a:pPr>
            <a:r>
              <a:rPr i="1">
                <a:solidFill>
                  <a:srgbClr val="20497A"/>
                </a:solidFill>
                <a:latin typeface="Candara"/>
                <a:ea typeface="Candara"/>
                <a:cs typeface="Candara"/>
                <a:sym typeface="Candara"/>
              </a:rPr>
              <a:t>“Si dejan de destacar ante la Iglesia la importancia de devolver a Dios lo que le pertenece, si no se preocupan de que los dirigentes de Iglesia que dependen de ellos sean fieles y de que el diezmo sea llevado a la tesorería, están en peligro. Están descuidando un asunto que implica una bendición o una maldición para la iglesia”. CMC, páginas 111,112.</a:t>
            </a:r>
          </a:p>
        </p:txBody>
      </p:sp>
      <p:pic>
        <p:nvPicPr>
          <p:cNvPr id="133" name="image3.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body" idx="1"/>
          </p:nvPr>
        </p:nvSpPr>
        <p:spPr>
          <a:xfrm>
            <a:off x="251519" y="1700808"/>
            <a:ext cx="6851106" cy="3816424"/>
          </a:xfrm>
          <a:prstGeom prst="rect">
            <a:avLst/>
          </a:prstGeom>
        </p:spPr>
        <p:txBody>
          <a:bodyPr>
            <a:normAutofit/>
          </a:bodyPr>
          <a:lstStyle/>
          <a:p>
            <a:pPr marL="407193" indent="-407193" defTabSz="868680">
              <a:spcBef>
                <a:spcPts val="900"/>
              </a:spcBef>
              <a:buClr>
                <a:srgbClr val="20497A"/>
              </a:buClr>
              <a:defRPr sz="3040"/>
            </a:pPr>
            <a:r>
              <a:rPr sz="3800" i="1">
                <a:solidFill>
                  <a:srgbClr val="20497A"/>
                </a:solidFill>
                <a:latin typeface="Candara"/>
                <a:ea typeface="Candara"/>
                <a:cs typeface="Candara"/>
                <a:sym typeface="Candara"/>
              </a:rPr>
              <a:t>“Que los ancianos de Iglesia insten a sus miembros acerca de la necesidad de ser fieles en el pago de las promesas, los diezmos y las ofrendas”. </a:t>
            </a:r>
            <a:r>
              <a:rPr sz="3800">
                <a:solidFill>
                  <a:srgbClr val="20497A"/>
                </a:solidFill>
                <a:latin typeface="Candara"/>
                <a:ea typeface="Candara"/>
                <a:cs typeface="Candara"/>
                <a:sym typeface="Candara"/>
              </a:rPr>
              <a:t>C.M.C. página 111.</a:t>
            </a:r>
          </a:p>
        </p:txBody>
      </p:sp>
      <p:pic>
        <p:nvPicPr>
          <p:cNvPr id="136" name="image3.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6"/>
                                        </p:tgtEl>
                                        <p:attrNameLst>
                                          <p:attrName>style.visibility</p:attrName>
                                        </p:attrNameLst>
                                      </p:cBhvr>
                                      <p:to>
                                        <p:strVal val="visible"/>
                                      </p:to>
                                    </p:set>
                                    <p:animEffect transition="in" filter="dissolv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
          </p:nvPr>
        </p:nvSpPr>
        <p:spPr>
          <a:xfrm>
            <a:off x="179511" y="1916832"/>
            <a:ext cx="8896031" cy="4223225"/>
          </a:xfrm>
          <a:prstGeom prst="rect">
            <a:avLst/>
          </a:prstGeom>
        </p:spPr>
        <p:txBody>
          <a:bodyPr>
            <a:normAutofit/>
          </a:bodyPr>
          <a:lstStyle>
            <a:lvl1pPr marL="1735931" indent="-1735931">
              <a:spcBef>
                <a:spcPts val="1200"/>
              </a:spcBef>
              <a:buClr>
                <a:srgbClr val="800000"/>
              </a:buClr>
              <a:buSzPct val="200000"/>
              <a:buFont typeface="Trebuchet MS"/>
              <a:buAutoNum type="romanUcPeriod" startAt="2"/>
              <a:defRPr sz="5400" b="1">
                <a:solidFill>
                  <a:srgbClr val="800000"/>
                </a:solidFill>
                <a:effectLst>
                  <a:outerShdw blurRad="50800" dist="39000" dir="5460000" rotWithShape="0">
                    <a:srgbClr val="000000">
                      <a:alpha val="38000"/>
                    </a:srgbClr>
                  </a:outerShdw>
                </a:effectLst>
                <a:latin typeface="Candara"/>
                <a:ea typeface="Candara"/>
                <a:cs typeface="Candara"/>
                <a:sym typeface="Candara"/>
              </a:defRPr>
            </a:lvl1pPr>
          </a:lstStyle>
          <a:p>
            <a:pPr>
              <a:defRPr sz="3200" b="0">
                <a:solidFill>
                  <a:srgbClr val="000000"/>
                </a:solidFill>
                <a:effectLst/>
                <a:latin typeface="Calibri"/>
                <a:ea typeface="Calibri"/>
                <a:cs typeface="Calibri"/>
                <a:sym typeface="Calibri"/>
              </a:defRPr>
            </a:pPr>
            <a:r>
              <a:rPr sz="5400" b="1">
                <a:solidFill>
                  <a:srgbClr val="800000"/>
                </a:solidFill>
                <a:effectLst>
                  <a:outerShdw blurRad="50800" dist="39000" dir="5460000" rotWithShape="0">
                    <a:srgbClr val="000000">
                      <a:alpha val="38000"/>
                    </a:srgbClr>
                  </a:outerShdw>
                </a:effectLst>
                <a:latin typeface="Candara"/>
                <a:ea typeface="Candara"/>
                <a:cs typeface="Candara"/>
                <a:sym typeface="Candara"/>
              </a:rPr>
              <a:t>Un buen anciano instruye a su iglesia acerca de la devolución de los diezmos.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body" idx="1"/>
          </p:nvPr>
        </p:nvSpPr>
        <p:spPr>
          <a:xfrm>
            <a:off x="251519" y="1484784"/>
            <a:ext cx="7845764" cy="4680520"/>
          </a:xfrm>
          <a:prstGeom prst="rect">
            <a:avLst/>
          </a:prstGeom>
        </p:spPr>
        <p:txBody>
          <a:bodyPr>
            <a:normAutofit/>
          </a:bodyPr>
          <a:lstStyle/>
          <a:p>
            <a:pPr marL="378047" indent="-378047" defTabSz="896111">
              <a:buClr>
                <a:srgbClr val="20497A"/>
              </a:buClr>
              <a:defRPr sz="3528"/>
            </a:pPr>
            <a:r>
              <a:rPr>
                <a:solidFill>
                  <a:srgbClr val="20497A"/>
                </a:solidFill>
                <a:latin typeface="Candara"/>
                <a:ea typeface="Candara"/>
                <a:cs typeface="Candara"/>
                <a:sym typeface="Candara"/>
              </a:rPr>
              <a:t>Se asegura que los nuevos miembros conozcan, correctamente, el tema del diezmo.</a:t>
            </a:r>
          </a:p>
          <a:p>
            <a:pPr marL="378047" indent="-378047" defTabSz="896111">
              <a:buClr>
                <a:srgbClr val="20497A"/>
              </a:buClr>
              <a:defRPr sz="3528"/>
            </a:pPr>
            <a:r>
              <a:rPr>
                <a:solidFill>
                  <a:srgbClr val="20497A"/>
                </a:solidFill>
                <a:latin typeface="Candara"/>
                <a:ea typeface="Candara"/>
                <a:cs typeface="Candara"/>
                <a:sym typeface="Candara"/>
              </a:rPr>
              <a:t>Orienta a su iglesia acerca de la forma como la organización usa los diezmos.</a:t>
            </a:r>
          </a:p>
          <a:p>
            <a:pPr marL="378047" indent="-378047" defTabSz="896111">
              <a:buClr>
                <a:srgbClr val="20497A"/>
              </a:buClr>
              <a:defRPr sz="3528"/>
            </a:pPr>
            <a:r>
              <a:rPr>
                <a:solidFill>
                  <a:srgbClr val="20497A"/>
                </a:solidFill>
                <a:latin typeface="Candara"/>
                <a:ea typeface="Candara"/>
                <a:cs typeface="Candara"/>
                <a:sym typeface="Candara"/>
              </a:rPr>
              <a:t>Le enseña a la iglesia los principios bíblicos del diezmo.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0">
                                            <p:bg/>
                                          </p:spTgt>
                                        </p:tgtEl>
                                        <p:attrNameLst>
                                          <p:attrName>style.visibility</p:attrName>
                                        </p:attrNameLst>
                                      </p:cBhvr>
                                      <p:to>
                                        <p:strVal val="visible"/>
                                      </p:to>
                                    </p:set>
                                    <p:animEffect transition="in" filter="dissolve">
                                      <p:cBhvr>
                                        <p:cTn id="7" dur="500"/>
                                        <p:tgtEl>
                                          <p:spTgt spid="140">
                                            <p:bg/>
                                          </p:spTgt>
                                        </p:tgtEl>
                                      </p:cBhvr>
                                    </p:animEffect>
                                  </p:childTnLst>
                                </p:cTn>
                              </p:par>
                              <p:par>
                                <p:cTn id="8" presetID="9" presetClass="entr" presetSubtype="0" fill="hold" grpId="1" nodeType="withEffect">
                                  <p:stCondLst>
                                    <p:cond delay="0"/>
                                  </p:stCondLst>
                                  <p:iterate>
                                    <p:tmAbs val="0"/>
                                  </p:iterate>
                                  <p:childTnLst>
                                    <p:set>
                                      <p:cBhvr>
                                        <p:cTn id="9" fill="hold"/>
                                        <p:tgtEl>
                                          <p:spTgt spid="140">
                                            <p:txEl>
                                              <p:pRg st="0" end="0"/>
                                            </p:txEl>
                                          </p:spTgt>
                                        </p:tgtEl>
                                        <p:attrNameLst>
                                          <p:attrName>style.visibility</p:attrName>
                                        </p:attrNameLst>
                                      </p:cBhvr>
                                      <p:to>
                                        <p:strVal val="visible"/>
                                      </p:to>
                                    </p:set>
                                    <p:animEffect transition="in" filter="dissolve">
                                      <p:cBhvr>
                                        <p:cTn id="10" dur="500"/>
                                        <p:tgtEl>
                                          <p:spTgt spid="1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40">
                                            <p:txEl>
                                              <p:pRg st="1" end="1"/>
                                            </p:txEl>
                                          </p:spTgt>
                                        </p:tgtEl>
                                        <p:attrNameLst>
                                          <p:attrName>style.visibility</p:attrName>
                                        </p:attrNameLst>
                                      </p:cBhvr>
                                      <p:to>
                                        <p:strVal val="visible"/>
                                      </p:to>
                                    </p:set>
                                    <p:animEffect transition="in" filter="dissolve">
                                      <p:cBhvr>
                                        <p:cTn id="15" dur="500"/>
                                        <p:tgtEl>
                                          <p:spTgt spid="14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40">
                                            <p:txEl>
                                              <p:pRg st="2" end="2"/>
                                            </p:txEl>
                                          </p:spTgt>
                                        </p:tgtEl>
                                        <p:attrNameLst>
                                          <p:attrName>style.visibility</p:attrName>
                                        </p:attrNameLst>
                                      </p:cBhvr>
                                      <p:to>
                                        <p:strVal val="visible"/>
                                      </p:to>
                                    </p:set>
                                    <p:animEffect transition="in" filter="dissolve">
                                      <p:cBhvr>
                                        <p:cTn id="20" dur="500"/>
                                        <p:tgtEl>
                                          <p:spTgt spid="1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idx="1"/>
          </p:nvPr>
        </p:nvSpPr>
        <p:spPr>
          <a:xfrm>
            <a:off x="204881" y="1139327"/>
            <a:ext cx="7712395" cy="5203644"/>
          </a:xfrm>
          <a:prstGeom prst="rect">
            <a:avLst/>
          </a:prstGeom>
        </p:spPr>
        <p:txBody>
          <a:bodyPr>
            <a:normAutofit/>
          </a:bodyPr>
          <a:lstStyle/>
          <a:p>
            <a:pPr marL="385762" indent="-385762">
              <a:buClr>
                <a:srgbClr val="20497A"/>
              </a:buClr>
              <a:defRPr sz="3600"/>
            </a:pPr>
            <a:r>
              <a:rPr>
                <a:solidFill>
                  <a:srgbClr val="20497A"/>
                </a:solidFill>
                <a:latin typeface="Candara"/>
                <a:ea typeface="Candara"/>
                <a:cs typeface="Candara"/>
                <a:sym typeface="Candara"/>
              </a:rPr>
              <a:t>No permite que los diezmos sean usados de forma incorrecta.</a:t>
            </a:r>
          </a:p>
          <a:p>
            <a:pPr marL="385762" indent="-385762">
              <a:buClr>
                <a:srgbClr val="20497A"/>
              </a:buClr>
              <a:defRPr sz="3600"/>
            </a:pPr>
            <a:r>
              <a:rPr>
                <a:solidFill>
                  <a:srgbClr val="20497A"/>
                </a:solidFill>
                <a:latin typeface="Candara"/>
                <a:ea typeface="Candara"/>
                <a:cs typeface="Candara"/>
                <a:sym typeface="Candara"/>
              </a:rPr>
              <a:t>Con sus mensajes y ejemplo, destierra de su iglesia el egoísmo.</a:t>
            </a:r>
          </a:p>
          <a:p>
            <a:pPr marL="385762" indent="-385762">
              <a:buClr>
                <a:srgbClr val="20497A"/>
              </a:buClr>
              <a:defRPr sz="3600"/>
            </a:pPr>
            <a:r>
              <a:rPr>
                <a:solidFill>
                  <a:srgbClr val="20497A"/>
                </a:solidFill>
                <a:latin typeface="Candara"/>
                <a:ea typeface="Candara"/>
                <a:cs typeface="Candara"/>
                <a:sym typeface="Candara"/>
              </a:rPr>
              <a:t>Promueve la mayordomía infantil en su congregación.</a:t>
            </a:r>
          </a:p>
          <a:p>
            <a:pPr marL="385762" indent="-385762">
              <a:buClr>
                <a:srgbClr val="20497A"/>
              </a:buClr>
              <a:defRPr sz="3600"/>
            </a:pPr>
            <a:r>
              <a:rPr>
                <a:solidFill>
                  <a:srgbClr val="20497A"/>
                </a:solidFill>
                <a:latin typeface="Candara"/>
                <a:ea typeface="Candara"/>
                <a:cs typeface="Candara"/>
                <a:sym typeface="Candara"/>
              </a:rPr>
              <a:t>Enseña la fidelidad por precepto y por ejemplo</a:t>
            </a:r>
            <a:r>
              <a:rPr>
                <a:solidFill>
                  <a:srgbClr val="20497A"/>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2">
                                            <p:bg/>
                                          </p:spTgt>
                                        </p:tgtEl>
                                        <p:attrNameLst>
                                          <p:attrName>style.visibility</p:attrName>
                                        </p:attrNameLst>
                                      </p:cBhvr>
                                      <p:to>
                                        <p:strVal val="visible"/>
                                      </p:to>
                                    </p:set>
                                    <p:animEffect transition="in" filter="dissolve">
                                      <p:cBhvr>
                                        <p:cTn id="7" dur="500"/>
                                        <p:tgtEl>
                                          <p:spTgt spid="142">
                                            <p:bg/>
                                          </p:spTgt>
                                        </p:tgtEl>
                                      </p:cBhvr>
                                    </p:animEffect>
                                  </p:childTnLst>
                                </p:cTn>
                              </p:par>
                              <p:par>
                                <p:cTn id="8" presetID="9" presetClass="entr" presetSubtype="0" fill="hold" grpId="1" nodeType="withEffect">
                                  <p:stCondLst>
                                    <p:cond delay="0"/>
                                  </p:stCondLst>
                                  <p:iterate>
                                    <p:tmAbs val="0"/>
                                  </p:iterate>
                                  <p:childTnLst>
                                    <p:set>
                                      <p:cBhvr>
                                        <p:cTn id="9" fill="hold"/>
                                        <p:tgtEl>
                                          <p:spTgt spid="142">
                                            <p:txEl>
                                              <p:pRg st="0" end="0"/>
                                            </p:txEl>
                                          </p:spTgt>
                                        </p:tgtEl>
                                        <p:attrNameLst>
                                          <p:attrName>style.visibility</p:attrName>
                                        </p:attrNameLst>
                                      </p:cBhvr>
                                      <p:to>
                                        <p:strVal val="visible"/>
                                      </p:to>
                                    </p:set>
                                    <p:animEffect transition="in" filter="dissolve">
                                      <p:cBhvr>
                                        <p:cTn id="10" dur="500"/>
                                        <p:tgtEl>
                                          <p:spTgt spid="1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42">
                                            <p:txEl>
                                              <p:pRg st="1" end="1"/>
                                            </p:txEl>
                                          </p:spTgt>
                                        </p:tgtEl>
                                        <p:attrNameLst>
                                          <p:attrName>style.visibility</p:attrName>
                                        </p:attrNameLst>
                                      </p:cBhvr>
                                      <p:to>
                                        <p:strVal val="visible"/>
                                      </p:to>
                                    </p:set>
                                    <p:animEffect transition="in" filter="dissolve">
                                      <p:cBhvr>
                                        <p:cTn id="15" dur="500"/>
                                        <p:tgtEl>
                                          <p:spTgt spid="1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42">
                                            <p:txEl>
                                              <p:pRg st="2" end="2"/>
                                            </p:txEl>
                                          </p:spTgt>
                                        </p:tgtEl>
                                        <p:attrNameLst>
                                          <p:attrName>style.visibility</p:attrName>
                                        </p:attrNameLst>
                                      </p:cBhvr>
                                      <p:to>
                                        <p:strVal val="visible"/>
                                      </p:to>
                                    </p:set>
                                    <p:animEffect transition="in" filter="dissolve">
                                      <p:cBhvr>
                                        <p:cTn id="20" dur="500"/>
                                        <p:tgtEl>
                                          <p:spTgt spid="14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42">
                                            <p:txEl>
                                              <p:pRg st="3" end="3"/>
                                            </p:txEl>
                                          </p:spTgt>
                                        </p:tgtEl>
                                        <p:attrNameLst>
                                          <p:attrName>style.visibility</p:attrName>
                                        </p:attrNameLst>
                                      </p:cBhvr>
                                      <p:to>
                                        <p:strVal val="visible"/>
                                      </p:to>
                                    </p:set>
                                    <p:animEffect transition="in" filter="dissolve">
                                      <p:cBhvr>
                                        <p:cTn id="25" dur="500"/>
                                        <p:tgtEl>
                                          <p:spTgt spid="1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idx="1"/>
          </p:nvPr>
        </p:nvSpPr>
        <p:spPr>
          <a:xfrm>
            <a:off x="251519" y="1412776"/>
            <a:ext cx="6840761" cy="4641379"/>
          </a:xfrm>
          <a:prstGeom prst="rect">
            <a:avLst/>
          </a:prstGeom>
        </p:spPr>
        <p:txBody>
          <a:bodyPr>
            <a:normAutofit/>
          </a:bodyPr>
          <a:lstStyle>
            <a:lvl1pPr marL="300037" indent="-300037">
              <a:spcBef>
                <a:spcPts val="600"/>
              </a:spcBef>
              <a:buClr>
                <a:srgbClr val="20497A"/>
              </a:buClr>
              <a:defRPr sz="2800" i="1">
                <a:solidFill>
                  <a:srgbClr val="20497A"/>
                </a:solidFill>
                <a:latin typeface="Candara"/>
                <a:ea typeface="Candara"/>
                <a:cs typeface="Candara"/>
                <a:sym typeface="Candara"/>
              </a:defRPr>
            </a:lvl1pPr>
          </a:lstStyle>
          <a:p>
            <a:pPr>
              <a:defRPr sz="3200" i="0">
                <a:solidFill>
                  <a:srgbClr val="000000"/>
                </a:solidFill>
                <a:latin typeface="Calibri"/>
                <a:ea typeface="Calibri"/>
                <a:cs typeface="Calibri"/>
                <a:sym typeface="Calibri"/>
              </a:defRPr>
            </a:pPr>
            <a:r>
              <a:rPr sz="2800" i="1">
                <a:solidFill>
                  <a:srgbClr val="20497A"/>
                </a:solidFill>
                <a:latin typeface="Candara"/>
                <a:ea typeface="Candara"/>
                <a:cs typeface="Candara"/>
                <a:sym typeface="Candara"/>
              </a:rPr>
              <a:t>“Los ancianos y dirigentes de la Iglesia tienen el deber de instruir a la gente acerca de este asunto tan importante, y deben poner orden en las cosas. Los que ocupan cargos de responsabilidad en la Iglesia, no deben ser negligentes, sino que deben preocuparse de que los miembros sean fieles en el cumplimiento de su deber”. CMC, página 111.</a:t>
            </a:r>
          </a:p>
        </p:txBody>
      </p:sp>
      <p:pic>
        <p:nvPicPr>
          <p:cNvPr id="145" name="image3.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5"/>
                                        </p:tgtEl>
                                        <p:attrNameLst>
                                          <p:attrName>style.visibility</p:attrName>
                                        </p:attrNameLst>
                                      </p:cBhvr>
                                      <p:to>
                                        <p:strVal val="visible"/>
                                      </p:to>
                                    </p:set>
                                    <p:animEffect transition="in" filter="dissolve">
                                      <p:cBhvr>
                                        <p:cTn id="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body" idx="1"/>
          </p:nvPr>
        </p:nvSpPr>
        <p:spPr>
          <a:xfrm>
            <a:off x="251519" y="1772816"/>
            <a:ext cx="7211146" cy="3960440"/>
          </a:xfrm>
          <a:prstGeom prst="rect">
            <a:avLst/>
          </a:prstGeom>
        </p:spPr>
        <p:txBody>
          <a:bodyPr>
            <a:normAutofit/>
          </a:bodyPr>
          <a:lstStyle/>
          <a:p>
            <a:pPr marL="358759" indent="-358759" defTabSz="850391">
              <a:spcBef>
                <a:spcPts val="800"/>
              </a:spcBef>
              <a:buClr>
                <a:srgbClr val="20497A"/>
              </a:buClr>
              <a:defRPr sz="2976"/>
            </a:pPr>
            <a:r>
              <a:rPr sz="3348" i="1">
                <a:solidFill>
                  <a:srgbClr val="20497A"/>
                </a:solidFill>
                <a:latin typeface="Candara"/>
                <a:ea typeface="Candara"/>
                <a:cs typeface="Candara"/>
                <a:sym typeface="Candara"/>
              </a:rPr>
              <a:t>“Que la Iglesia designe a pastores y ancianos que se hayan consagrado al Señor Jesús y que esos hombres comprendan que se elige a dirigentes que se desempeñarán fielmente en la obra de reunir el diezmo”. CMC, página 111</a:t>
            </a:r>
            <a:r>
              <a:rPr sz="2232" i="1">
                <a:solidFill>
                  <a:srgbClr val="20497A"/>
                </a:solidFill>
              </a:rPr>
              <a:t>.</a:t>
            </a:r>
          </a:p>
        </p:txBody>
      </p:sp>
      <p:pic>
        <p:nvPicPr>
          <p:cNvPr id="148" name="image3.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8"/>
                                        </p:tgtEl>
                                        <p:attrNameLst>
                                          <p:attrName>style.visibility</p:attrName>
                                        </p:attrNameLst>
                                      </p:cBhvr>
                                      <p:to>
                                        <p:strVal val="visible"/>
                                      </p:to>
                                    </p:set>
                                    <p:animEffect transition="in" filter="dissolve">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179511" y="2276872"/>
            <a:ext cx="8784978" cy="3959230"/>
          </a:xfrm>
          <a:prstGeom prst="rect">
            <a:avLst/>
          </a:prstGeom>
        </p:spPr>
        <p:txBody>
          <a:bodyPr>
            <a:normAutofit/>
          </a:bodyPr>
          <a:lstStyle/>
          <a:p>
            <a:pPr marL="1558636" indent="-1558636" algn="l">
              <a:buClr>
                <a:srgbClr val="800000"/>
              </a:buClr>
              <a:buSzPct val="200000"/>
              <a:buFont typeface="Trebuchet MS"/>
              <a:buAutoNum type="romanUcPeriod" startAt="3"/>
            </a:pPr>
            <a:r>
              <a:rPr sz="6000" b="1">
                <a:solidFill>
                  <a:srgbClr val="800000"/>
                </a:solidFill>
                <a:effectLst>
                  <a:outerShdw blurRad="50800" dist="39000" dir="5460000" rotWithShape="0">
                    <a:srgbClr val="000000">
                      <a:alpha val="38000"/>
                    </a:srgbClr>
                  </a:outerShdw>
                </a:effectLst>
                <a:latin typeface="Candara"/>
                <a:ea typeface="Candara"/>
                <a:cs typeface="Candara"/>
                <a:sym typeface="Candara"/>
              </a:rPr>
              <a:t> </a:t>
            </a:r>
            <a:r>
              <a:rPr sz="6600" b="1">
                <a:solidFill>
                  <a:srgbClr val="800000"/>
                </a:solidFill>
                <a:effectLst>
                  <a:outerShdw blurRad="50800" dist="39000" dir="5460000" rotWithShape="0">
                    <a:srgbClr val="000000">
                      <a:alpha val="38000"/>
                    </a:srgbClr>
                  </a:outerShdw>
                </a:effectLst>
                <a:latin typeface="Candara"/>
                <a:ea typeface="Candara"/>
                <a:cs typeface="Candara"/>
                <a:sym typeface="Candara"/>
              </a:rPr>
              <a:t>Un buen anciano promueve las ofrendas.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body" idx="1"/>
          </p:nvPr>
        </p:nvSpPr>
        <p:spPr>
          <a:xfrm>
            <a:off x="323527" y="1340768"/>
            <a:ext cx="6840761" cy="4680520"/>
          </a:xfrm>
          <a:prstGeom prst="rect">
            <a:avLst/>
          </a:prstGeom>
        </p:spPr>
        <p:txBody>
          <a:bodyPr>
            <a:normAutofit/>
          </a:bodyPr>
          <a:lstStyle/>
          <a:p>
            <a:pPr>
              <a:buClr>
                <a:srgbClr val="20497A"/>
              </a:buClr>
            </a:pPr>
            <a:r>
              <a:rPr>
                <a:solidFill>
                  <a:srgbClr val="20497A"/>
                </a:solidFill>
                <a:latin typeface="Candara"/>
                <a:ea typeface="Candara"/>
                <a:cs typeface="Candara"/>
                <a:sym typeface="Candara"/>
              </a:rPr>
              <a:t>El anciano velará para que la iglesia lleve sus ofrendas.</a:t>
            </a:r>
          </a:p>
          <a:p>
            <a:pPr>
              <a:buClr>
                <a:srgbClr val="20497A"/>
              </a:buClr>
            </a:pPr>
            <a:r>
              <a:rPr>
                <a:solidFill>
                  <a:srgbClr val="20497A"/>
                </a:solidFill>
                <a:latin typeface="Candara"/>
                <a:ea typeface="Candara"/>
                <a:cs typeface="Candara"/>
                <a:sym typeface="Candara"/>
              </a:rPr>
              <a:t>Enseñará a su iglesia, que la verdadera dadivosidad, se mide, no por los diezmos, sino por las ofrendas que llevamos a la iglesia.</a:t>
            </a:r>
          </a:p>
          <a:p>
            <a:pPr>
              <a:buClr>
                <a:srgbClr val="20497A"/>
              </a:buClr>
            </a:pPr>
            <a:r>
              <a:rPr>
                <a:solidFill>
                  <a:srgbClr val="20497A"/>
                </a:solidFill>
                <a:latin typeface="Candara"/>
                <a:ea typeface="Candara"/>
                <a:cs typeface="Candara"/>
                <a:sym typeface="Candara"/>
              </a:rPr>
              <a:t>Enseñará la diferencia entre: FIDELIDAD Y DADIVOSIDAD.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2">
                                            <p:bg/>
                                          </p:spTgt>
                                        </p:tgtEl>
                                        <p:attrNameLst>
                                          <p:attrName>style.visibility</p:attrName>
                                        </p:attrNameLst>
                                      </p:cBhvr>
                                      <p:to>
                                        <p:strVal val="visible"/>
                                      </p:to>
                                    </p:set>
                                    <p:animEffect transition="in" filter="dissolve">
                                      <p:cBhvr>
                                        <p:cTn id="7" dur="500"/>
                                        <p:tgtEl>
                                          <p:spTgt spid="152">
                                            <p:bg/>
                                          </p:spTgt>
                                        </p:tgtEl>
                                      </p:cBhvr>
                                    </p:animEffect>
                                  </p:childTnLst>
                                </p:cTn>
                              </p:par>
                              <p:par>
                                <p:cTn id="8" presetID="9" presetClass="entr" presetSubtype="0" fill="hold" grpId="1" nodeType="withEffect">
                                  <p:stCondLst>
                                    <p:cond delay="0"/>
                                  </p:stCondLst>
                                  <p:iterate>
                                    <p:tmAbs val="0"/>
                                  </p:iterate>
                                  <p:childTnLst>
                                    <p:set>
                                      <p:cBhvr>
                                        <p:cTn id="9" fill="hold"/>
                                        <p:tgtEl>
                                          <p:spTgt spid="152">
                                            <p:txEl>
                                              <p:pRg st="0" end="0"/>
                                            </p:txEl>
                                          </p:spTgt>
                                        </p:tgtEl>
                                        <p:attrNameLst>
                                          <p:attrName>style.visibility</p:attrName>
                                        </p:attrNameLst>
                                      </p:cBhvr>
                                      <p:to>
                                        <p:strVal val="visible"/>
                                      </p:to>
                                    </p:set>
                                    <p:animEffect transition="in" filter="dissolve">
                                      <p:cBhvr>
                                        <p:cTn id="10" dur="500"/>
                                        <p:tgtEl>
                                          <p:spTgt spid="1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52">
                                            <p:txEl>
                                              <p:pRg st="1" end="1"/>
                                            </p:txEl>
                                          </p:spTgt>
                                        </p:tgtEl>
                                        <p:attrNameLst>
                                          <p:attrName>style.visibility</p:attrName>
                                        </p:attrNameLst>
                                      </p:cBhvr>
                                      <p:to>
                                        <p:strVal val="visible"/>
                                      </p:to>
                                    </p:set>
                                    <p:animEffect transition="in" filter="dissolve">
                                      <p:cBhvr>
                                        <p:cTn id="15" dur="500"/>
                                        <p:tgtEl>
                                          <p:spTgt spid="15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52">
                                            <p:txEl>
                                              <p:pRg st="2" end="2"/>
                                            </p:txEl>
                                          </p:spTgt>
                                        </p:tgtEl>
                                        <p:attrNameLst>
                                          <p:attrName>style.visibility</p:attrName>
                                        </p:attrNameLst>
                                      </p:cBhvr>
                                      <p:to>
                                        <p:strVal val="visible"/>
                                      </p:to>
                                    </p:set>
                                    <p:animEffect transition="in" filter="dissolve">
                                      <p:cBhvr>
                                        <p:cTn id="20" dur="500"/>
                                        <p:tgtEl>
                                          <p:spTgt spid="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sz="half" idx="4294967295"/>
          </p:nvPr>
        </p:nvSpPr>
        <p:spPr>
          <a:xfrm>
            <a:off x="899592" y="1700808"/>
            <a:ext cx="6671444" cy="3455988"/>
          </a:xfrm>
          <a:prstGeom prst="rect">
            <a:avLst/>
          </a:prstGeom>
        </p:spPr>
        <p:txBody>
          <a:bodyPr>
            <a:normAutofit/>
          </a:bodyPr>
          <a:lstStyle/>
          <a:p>
            <a:pPr marL="556207" indent="-556207" defTabSz="877823">
              <a:spcBef>
                <a:spcPts val="1100"/>
              </a:spcBef>
              <a:buClr>
                <a:srgbClr val="20497A"/>
              </a:buClr>
              <a:defRPr sz="2784"/>
            </a:pPr>
            <a:r>
              <a:rPr sz="4703" i="1">
                <a:solidFill>
                  <a:srgbClr val="20497A"/>
                </a:solidFill>
                <a:latin typeface="Candara"/>
                <a:ea typeface="Candara"/>
                <a:cs typeface="Candara"/>
                <a:sym typeface="Candara"/>
              </a:rPr>
              <a:t>“Entre tanto que voy, ocúpate en la lectura, la exhortación y la enseñanza”. </a:t>
            </a:r>
            <a:r>
              <a:rPr sz="3552" i="1">
                <a:solidFill>
                  <a:srgbClr val="20497A"/>
                </a:solidFill>
                <a:latin typeface="Candara"/>
                <a:ea typeface="Candara"/>
                <a:cs typeface="Candara"/>
                <a:sym typeface="Candara"/>
              </a:rPr>
              <a:t>1Timoteo 4:13.</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body" idx="1"/>
          </p:nvPr>
        </p:nvSpPr>
        <p:spPr>
          <a:xfrm>
            <a:off x="467543" y="980727"/>
            <a:ext cx="7200801" cy="5184577"/>
          </a:xfrm>
          <a:prstGeom prst="rect">
            <a:avLst/>
          </a:prstGeom>
        </p:spPr>
        <p:txBody>
          <a:bodyPr>
            <a:normAutofit/>
          </a:bodyPr>
          <a:lstStyle/>
          <a:p>
            <a:pPr marL="332613" indent="-332613" defTabSz="886968">
              <a:buClr>
                <a:srgbClr val="20497A"/>
              </a:buClr>
              <a:defRPr sz="3104"/>
            </a:pPr>
            <a:r>
              <a:rPr>
                <a:solidFill>
                  <a:srgbClr val="20497A"/>
                </a:solidFill>
                <a:latin typeface="Candara"/>
                <a:ea typeface="Candara"/>
                <a:cs typeface="Candara"/>
                <a:sym typeface="Candara"/>
              </a:rPr>
              <a:t>La fidelidad la aplicamos cuando devolvemos lo que no nos pertenece, los diezmos.</a:t>
            </a:r>
          </a:p>
          <a:p>
            <a:pPr marL="332613" indent="-332613" defTabSz="886968">
              <a:buClr>
                <a:srgbClr val="20497A"/>
              </a:buClr>
              <a:defRPr sz="3104"/>
            </a:pPr>
            <a:r>
              <a:rPr>
                <a:solidFill>
                  <a:srgbClr val="20497A"/>
                </a:solidFill>
                <a:latin typeface="Candara"/>
                <a:ea typeface="Candara"/>
                <a:cs typeface="Candara"/>
                <a:sym typeface="Candara"/>
              </a:rPr>
              <a:t>La dadivosidad se demuestra cuando, de lo que Dios nos deja, nosotros decidimos, voluntariamente, dar ofrendas para el Señor.</a:t>
            </a:r>
          </a:p>
          <a:p>
            <a:pPr marL="332613" indent="-332613" defTabSz="886968">
              <a:buClr>
                <a:srgbClr val="20497A"/>
              </a:buClr>
              <a:defRPr sz="3104"/>
            </a:pPr>
            <a:r>
              <a:rPr>
                <a:solidFill>
                  <a:srgbClr val="20497A"/>
                </a:solidFill>
                <a:latin typeface="Candara"/>
                <a:ea typeface="Candara"/>
                <a:cs typeface="Candara"/>
                <a:sym typeface="Candara"/>
              </a:rPr>
              <a:t>Le explicará a la iglesia en qué consiste el sistema: 40-20-20 en torno a las ofrendas.  (Esto en la DIA).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4">
                                            <p:bg/>
                                          </p:spTgt>
                                        </p:tgtEl>
                                        <p:attrNameLst>
                                          <p:attrName>style.visibility</p:attrName>
                                        </p:attrNameLst>
                                      </p:cBhvr>
                                      <p:to>
                                        <p:strVal val="visible"/>
                                      </p:to>
                                    </p:set>
                                    <p:animEffect transition="in" filter="dissolve">
                                      <p:cBhvr>
                                        <p:cTn id="7" dur="500"/>
                                        <p:tgtEl>
                                          <p:spTgt spid="154">
                                            <p:bg/>
                                          </p:spTgt>
                                        </p:tgtEl>
                                      </p:cBhvr>
                                    </p:animEffect>
                                  </p:childTnLst>
                                </p:cTn>
                              </p:par>
                              <p:par>
                                <p:cTn id="8" presetID="9" presetClass="entr" presetSubtype="0" fill="hold" grpId="1" nodeType="withEffect">
                                  <p:stCondLst>
                                    <p:cond delay="0"/>
                                  </p:stCondLst>
                                  <p:iterate>
                                    <p:tmAbs val="0"/>
                                  </p:iterate>
                                  <p:childTnLst>
                                    <p:set>
                                      <p:cBhvr>
                                        <p:cTn id="9" fill="hold"/>
                                        <p:tgtEl>
                                          <p:spTgt spid="154">
                                            <p:txEl>
                                              <p:pRg st="0" end="0"/>
                                            </p:txEl>
                                          </p:spTgt>
                                        </p:tgtEl>
                                        <p:attrNameLst>
                                          <p:attrName>style.visibility</p:attrName>
                                        </p:attrNameLst>
                                      </p:cBhvr>
                                      <p:to>
                                        <p:strVal val="visible"/>
                                      </p:to>
                                    </p:set>
                                    <p:animEffect transition="in" filter="dissolve">
                                      <p:cBhvr>
                                        <p:cTn id="10" dur="500"/>
                                        <p:tgtEl>
                                          <p:spTgt spid="1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54">
                                            <p:txEl>
                                              <p:pRg st="1" end="1"/>
                                            </p:txEl>
                                          </p:spTgt>
                                        </p:tgtEl>
                                        <p:attrNameLst>
                                          <p:attrName>style.visibility</p:attrName>
                                        </p:attrNameLst>
                                      </p:cBhvr>
                                      <p:to>
                                        <p:strVal val="visible"/>
                                      </p:to>
                                    </p:set>
                                    <p:animEffect transition="in" filter="dissolve">
                                      <p:cBhvr>
                                        <p:cTn id="15" dur="500"/>
                                        <p:tgtEl>
                                          <p:spTgt spid="15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54">
                                            <p:txEl>
                                              <p:pRg st="2" end="2"/>
                                            </p:txEl>
                                          </p:spTgt>
                                        </p:tgtEl>
                                        <p:attrNameLst>
                                          <p:attrName>style.visibility</p:attrName>
                                        </p:attrNameLst>
                                      </p:cBhvr>
                                      <p:to>
                                        <p:strVal val="visible"/>
                                      </p:to>
                                    </p:set>
                                    <p:animEffect transition="in" filter="dissolve">
                                      <p:cBhvr>
                                        <p:cTn id="20" dur="500"/>
                                        <p:tgtEl>
                                          <p:spTgt spid="1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157" name="Shape 157"/>
          <p:cNvSpPr/>
          <p:nvPr/>
        </p:nvSpPr>
        <p:spPr>
          <a:xfrm>
            <a:off x="596109" y="1697070"/>
            <a:ext cx="6963563" cy="402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800" i="1">
                <a:latin typeface="Palatino"/>
                <a:ea typeface="Palatino"/>
                <a:cs typeface="Palatino"/>
                <a:sym typeface="Palatino"/>
              </a:defRPr>
            </a:lvl1pPr>
          </a:lstStyle>
          <a:p>
            <a:r>
              <a:t>Presidentes de asociación, cumplid vuestro deber; no pronunciéis vuestras propias palabras, sino un sencillo “Así dice Jehová”.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
        <p:nvSpPr>
          <p:cNvPr id="160" name="Shape 160"/>
          <p:cNvSpPr/>
          <p:nvPr/>
        </p:nvSpPr>
        <p:spPr>
          <a:xfrm>
            <a:off x="380046" y="960056"/>
            <a:ext cx="8154502" cy="5514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4600" i="1">
                <a:latin typeface="Palatino"/>
                <a:ea typeface="Palatino"/>
                <a:cs typeface="Palatino"/>
                <a:sym typeface="Palatino"/>
              </a:defRPr>
            </a:pPr>
            <a:r>
              <a:rPr b="1" u="sng">
                <a:solidFill>
                  <a:srgbClr val="A5194C"/>
                </a:solidFill>
              </a:rPr>
              <a:t>Ancianos de iglesia</a:t>
            </a:r>
            <a:r>
              <a:t>, cumplid vuestro deber. Trabajad de casa en casa para que la grey de Dios no sea remisa en este importante asunto, que implica, según el caso, bendición o maldición. – {TM 306.3}</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163" name="Shape 163"/>
          <p:cNvSpPr/>
          <p:nvPr/>
        </p:nvSpPr>
        <p:spPr>
          <a:xfrm>
            <a:off x="715096" y="689169"/>
            <a:ext cx="7606041" cy="48031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000" i="1">
                <a:latin typeface="Palatino"/>
                <a:ea typeface="Palatino"/>
                <a:cs typeface="Palatino"/>
                <a:sym typeface="Palatino"/>
              </a:defRPr>
            </a:lvl1pPr>
          </a:lstStyle>
          <a:p>
            <a:r>
              <a:t>Todo hombre que lleva el mensaje de la verdad a nuestras iglesias debe cumplir su deber de amonestar, educar y reprender. Todo descuido del deber, que equivale a robar a Dios, implica maldición para el culpable. – {TM 306.4}</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body" idx="1"/>
          </p:nvPr>
        </p:nvSpPr>
        <p:spPr>
          <a:xfrm>
            <a:off x="683567" y="1484784"/>
            <a:ext cx="7067130" cy="4032448"/>
          </a:xfrm>
          <a:prstGeom prst="rect">
            <a:avLst/>
          </a:prstGeom>
        </p:spPr>
        <p:txBody>
          <a:bodyPr>
            <a:normAutofit/>
          </a:bodyPr>
          <a:lstStyle>
            <a:lvl1pPr marL="385762" indent="-385762">
              <a:spcBef>
                <a:spcPts val="800"/>
              </a:spcBef>
              <a:buClr>
                <a:srgbClr val="20497A"/>
              </a:buClr>
              <a:defRPr sz="3600" i="1">
                <a:solidFill>
                  <a:srgbClr val="20497A"/>
                </a:solidFill>
                <a:latin typeface="Candara"/>
                <a:ea typeface="Candara"/>
                <a:cs typeface="Candara"/>
                <a:sym typeface="Candara"/>
              </a:defRPr>
            </a:lvl1pPr>
          </a:lstStyle>
          <a:p>
            <a:pPr>
              <a:defRPr sz="3200" i="0">
                <a:solidFill>
                  <a:srgbClr val="000000"/>
                </a:solidFill>
                <a:latin typeface="Calibri"/>
                <a:ea typeface="Calibri"/>
                <a:cs typeface="Calibri"/>
                <a:sym typeface="Calibri"/>
              </a:defRPr>
            </a:pPr>
            <a:r>
              <a:rPr sz="3600" i="1">
                <a:solidFill>
                  <a:srgbClr val="20497A"/>
                </a:solidFill>
                <a:latin typeface="Candara"/>
                <a:ea typeface="Candara"/>
                <a:cs typeface="Candara"/>
                <a:sym typeface="Candara"/>
              </a:rPr>
              <a:t>“Dios se deleita en honrar la ofrenda del corazón que ama, dándole la mayor eficacia en su servicio. Si hemos dado nuestro corazón a Jesús, le traeremos también nuestros donativos”. CMC, página 209.</a:t>
            </a:r>
          </a:p>
        </p:txBody>
      </p:sp>
      <p:pic>
        <p:nvPicPr>
          <p:cNvPr id="166" name="image3.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66"/>
                                        </p:tgtEl>
                                        <p:attrNameLst>
                                          <p:attrName>style.visibility</p:attrName>
                                        </p:attrNameLst>
                                      </p:cBhvr>
                                      <p:to>
                                        <p:strVal val="visible"/>
                                      </p:to>
                                    </p:set>
                                    <p:animEffect transition="in" filter="dissolve">
                                      <p:cBhvr>
                                        <p:cTn id="7"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body" idx="1"/>
          </p:nvPr>
        </p:nvSpPr>
        <p:spPr>
          <a:xfrm>
            <a:off x="467543" y="1772816"/>
            <a:ext cx="6912769" cy="3816424"/>
          </a:xfrm>
          <a:prstGeom prst="rect">
            <a:avLst/>
          </a:prstGeom>
        </p:spPr>
        <p:txBody>
          <a:bodyPr>
            <a:normAutofit/>
          </a:bodyPr>
          <a:lstStyle/>
          <a:p>
            <a:pPr marL="514350" indent="-514350">
              <a:spcBef>
                <a:spcPts val="1100"/>
              </a:spcBef>
              <a:buClr>
                <a:srgbClr val="20497A"/>
              </a:buClr>
            </a:pPr>
            <a:r>
              <a:rPr sz="4800">
                <a:solidFill>
                  <a:srgbClr val="20497A"/>
                </a:solidFill>
                <a:latin typeface="Candara"/>
                <a:ea typeface="Candara"/>
                <a:cs typeface="Candara"/>
                <a:sym typeface="Candara"/>
              </a:rPr>
              <a:t>“Cada uno ofrecerá su ofrenda en proporción a la bendición que el Eterno su Dios le haya dado”. </a:t>
            </a:r>
            <a:r>
              <a:rPr i="1">
                <a:solidFill>
                  <a:srgbClr val="20497A"/>
                </a:solidFill>
                <a:latin typeface="Candara"/>
                <a:ea typeface="Candara"/>
                <a:cs typeface="Candara"/>
                <a:sym typeface="Candara"/>
              </a:rPr>
              <a:t>Deuteronomio. 16:17.</a:t>
            </a:r>
          </a:p>
        </p:txBody>
      </p:sp>
      <p:pic>
        <p:nvPicPr>
          <p:cNvPr id="169"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body" idx="1"/>
          </p:nvPr>
        </p:nvSpPr>
        <p:spPr>
          <a:xfrm>
            <a:off x="284180" y="1996735"/>
            <a:ext cx="8756801" cy="3874538"/>
          </a:xfrm>
          <a:prstGeom prst="rect">
            <a:avLst/>
          </a:prstGeom>
        </p:spPr>
        <p:txBody>
          <a:bodyPr>
            <a:normAutofit/>
          </a:bodyPr>
          <a:lstStyle/>
          <a:p>
            <a:pPr marL="1285875" indent="-1285875">
              <a:lnSpc>
                <a:spcPct val="90000"/>
              </a:lnSpc>
              <a:spcBef>
                <a:spcPts val="1100"/>
              </a:spcBef>
              <a:buClr>
                <a:srgbClr val="800000"/>
              </a:buClr>
              <a:buSzPct val="200000"/>
              <a:buFont typeface="Trebuchet MS"/>
              <a:buAutoNum type="romanUcPeriod" startAt="4"/>
            </a:pPr>
            <a:r>
              <a:rPr sz="4000" b="1">
                <a:solidFill>
                  <a:srgbClr val="800000"/>
                </a:solidFill>
                <a:effectLst>
                  <a:outerShdw blurRad="50800" dist="39000" dir="5460000" rotWithShape="0">
                    <a:srgbClr val="000000">
                      <a:alpha val="38000"/>
                    </a:srgbClr>
                  </a:outerShdw>
                </a:effectLst>
                <a:latin typeface="Candara"/>
                <a:ea typeface="Candara"/>
                <a:cs typeface="Candara"/>
                <a:sym typeface="Candara"/>
              </a:rPr>
              <a:t> </a:t>
            </a:r>
            <a:r>
              <a:rPr sz="4800" b="1">
                <a:solidFill>
                  <a:srgbClr val="800000"/>
                </a:solidFill>
                <a:effectLst>
                  <a:outerShdw blurRad="50800" dist="39000" dir="5460000" rotWithShape="0">
                    <a:srgbClr val="000000">
                      <a:alpha val="38000"/>
                    </a:srgbClr>
                  </a:outerShdw>
                </a:effectLst>
                <a:latin typeface="Candara"/>
                <a:ea typeface="Candara"/>
                <a:cs typeface="Candara"/>
                <a:sym typeface="Candara"/>
              </a:rPr>
              <a:t>Un buen anciano advierte de los resultados de la fidelidad y de la infidelidad.</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174" name="Shape 174"/>
          <p:cNvSpPr>
            <a:spLocks noGrp="1"/>
          </p:cNvSpPr>
          <p:nvPr>
            <p:ph type="title"/>
          </p:nvPr>
        </p:nvSpPr>
        <p:spPr>
          <a:xfrm>
            <a:off x="992869" y="369114"/>
            <a:ext cx="7653537" cy="1919597"/>
          </a:xfrm>
          <a:prstGeom prst="rect">
            <a:avLst/>
          </a:prstGeom>
        </p:spPr>
        <p:txBody>
          <a:bodyPr>
            <a:normAutofit/>
          </a:bodyPr>
          <a:lstStyle>
            <a:lvl1pPr marL="742950" indent="-742950" algn="l">
              <a:buClr>
                <a:srgbClr val="C00000"/>
              </a:buClr>
              <a:buSzPct val="100000"/>
              <a:buFont typeface="Trebuchet MS"/>
              <a:buAutoNum type="arabicPeriod"/>
              <a:defRPr b="1">
                <a:solidFill>
                  <a:srgbClr val="C00000"/>
                </a:solidFill>
                <a:latin typeface="Candara"/>
                <a:ea typeface="Candara"/>
                <a:cs typeface="Candara"/>
                <a:sym typeface="Candara"/>
              </a:defRPr>
            </a:lvl1pPr>
          </a:lstStyle>
          <a:p>
            <a:pPr>
              <a:defRPr b="0">
                <a:solidFill>
                  <a:srgbClr val="000000"/>
                </a:solidFill>
                <a:latin typeface="Calibri"/>
                <a:ea typeface="Calibri"/>
                <a:cs typeface="Calibri"/>
                <a:sym typeface="Calibri"/>
              </a:defRPr>
            </a:pPr>
            <a:r>
              <a:rPr b="1">
                <a:solidFill>
                  <a:srgbClr val="C00000"/>
                </a:solidFill>
                <a:latin typeface="Candara"/>
                <a:ea typeface="Candara"/>
                <a:cs typeface="Candara"/>
                <a:sym typeface="Candara"/>
              </a:rPr>
              <a:t>Hay que cumplir a Dios lo             que le prometemos.</a:t>
            </a:r>
          </a:p>
        </p:txBody>
      </p:sp>
      <p:sp>
        <p:nvSpPr>
          <p:cNvPr id="175" name="Shape 175"/>
          <p:cNvSpPr>
            <a:spLocks noGrp="1"/>
          </p:cNvSpPr>
          <p:nvPr>
            <p:ph type="body" idx="1"/>
          </p:nvPr>
        </p:nvSpPr>
        <p:spPr>
          <a:xfrm>
            <a:off x="683567" y="2204864"/>
            <a:ext cx="6624737" cy="4032448"/>
          </a:xfrm>
          <a:prstGeom prst="rect">
            <a:avLst/>
          </a:prstGeom>
        </p:spPr>
        <p:txBody>
          <a:bodyPr>
            <a:normAutofit/>
          </a:bodyPr>
          <a:lstStyle/>
          <a:p>
            <a:pPr marL="370331" indent="-370331" defTabSz="877823">
              <a:spcBef>
                <a:spcPts val="800"/>
              </a:spcBef>
              <a:buClr>
                <a:srgbClr val="20497A"/>
              </a:buClr>
              <a:defRPr sz="3072"/>
            </a:pPr>
            <a:r>
              <a:rPr sz="3455">
                <a:solidFill>
                  <a:srgbClr val="20497A"/>
                </a:solidFill>
                <a:latin typeface="Candara"/>
                <a:ea typeface="Candara"/>
                <a:cs typeface="Candara"/>
                <a:sym typeface="Candara"/>
              </a:rPr>
              <a:t>“Cuando a Dios haces promesa, no tardes en cumplirla; porque él no se complace en los insensatos. Cumple lo que prometes. Mejor es que no prometas, y no que prometas y  no cumplas”.  </a:t>
            </a:r>
            <a:r>
              <a:rPr i="1">
                <a:solidFill>
                  <a:srgbClr val="20497A"/>
                </a:solidFill>
                <a:latin typeface="Candara"/>
                <a:ea typeface="Candara"/>
                <a:cs typeface="Candara"/>
                <a:sym typeface="Candara"/>
              </a:rPr>
              <a:t>Eclesiastés 5:4,5.</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5">
                                            <p:bg/>
                                          </p:spTgt>
                                        </p:tgtEl>
                                        <p:attrNameLst>
                                          <p:attrName>style.visibility</p:attrName>
                                        </p:attrNameLst>
                                      </p:cBhvr>
                                      <p:to>
                                        <p:strVal val="visible"/>
                                      </p:to>
                                    </p:set>
                                    <p:animEffect transition="in" filter="dissolve">
                                      <p:cBhvr>
                                        <p:cTn id="7" dur="500"/>
                                        <p:tgtEl>
                                          <p:spTgt spid="175">
                                            <p:bg/>
                                          </p:spTgt>
                                        </p:tgtEl>
                                      </p:cBhvr>
                                    </p:animEffect>
                                  </p:childTnLst>
                                </p:cTn>
                              </p:par>
                              <p:par>
                                <p:cTn id="8" presetID="9" presetClass="entr" presetSubtype="0" fill="hold" grpId="1" nodeType="withEffect">
                                  <p:stCondLst>
                                    <p:cond delay="0"/>
                                  </p:stCondLst>
                                  <p:iterate>
                                    <p:tmAbs val="0"/>
                                  </p:iterate>
                                  <p:childTnLst>
                                    <p:set>
                                      <p:cBhvr>
                                        <p:cTn id="9" fill="hold"/>
                                        <p:tgtEl>
                                          <p:spTgt spid="175">
                                            <p:txEl>
                                              <p:pRg st="0" end="0"/>
                                            </p:txEl>
                                          </p:spTgt>
                                        </p:tgtEl>
                                        <p:attrNameLst>
                                          <p:attrName>style.visibility</p:attrName>
                                        </p:attrNameLst>
                                      </p:cBhvr>
                                      <p:to>
                                        <p:strVal val="visible"/>
                                      </p:to>
                                    </p:set>
                                    <p:animEffect transition="in" filter="dissolve">
                                      <p:cBhvr>
                                        <p:cTn id="10" dur="500"/>
                                        <p:tgtEl>
                                          <p:spTgt spid="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build="p"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body" sz="half" idx="1"/>
          </p:nvPr>
        </p:nvSpPr>
        <p:spPr>
          <a:xfrm>
            <a:off x="323527" y="1844824"/>
            <a:ext cx="6923114" cy="3528392"/>
          </a:xfrm>
          <a:prstGeom prst="rect">
            <a:avLst/>
          </a:prstGeom>
        </p:spPr>
        <p:txBody>
          <a:bodyPr>
            <a:normAutofit/>
          </a:bodyPr>
          <a:lstStyle>
            <a:lvl1pPr marL="358759" indent="-358759" defTabSz="850391">
              <a:spcBef>
                <a:spcPts val="800"/>
              </a:spcBef>
              <a:buClr>
                <a:srgbClr val="20497A"/>
              </a:buClr>
              <a:defRPr sz="3348" i="1">
                <a:solidFill>
                  <a:srgbClr val="20497A"/>
                </a:solidFill>
                <a:latin typeface="Candara"/>
                <a:ea typeface="Candara"/>
                <a:cs typeface="Candara"/>
                <a:sym typeface="Candara"/>
              </a:defRPr>
            </a:lvl1pPr>
          </a:lstStyle>
          <a:p>
            <a:pPr>
              <a:defRPr sz="2976" i="0">
                <a:solidFill>
                  <a:srgbClr val="000000"/>
                </a:solidFill>
                <a:latin typeface="Calibri"/>
                <a:ea typeface="Calibri"/>
                <a:cs typeface="Calibri"/>
                <a:sym typeface="Calibri"/>
              </a:defRPr>
            </a:pPr>
            <a:r>
              <a:rPr sz="3348" i="1">
                <a:solidFill>
                  <a:srgbClr val="20497A"/>
                </a:solidFill>
                <a:latin typeface="Candara"/>
                <a:ea typeface="Candara"/>
                <a:cs typeface="Candara"/>
                <a:sym typeface="Candara"/>
              </a:rPr>
              <a:t>“Una iglesia es responsable por las promesas hechas por sus miembros individualmente. Si ve que algún hermano descuida el cumplimiento de sus votos, debe trabajar con él bondadosa pero abiertamente.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body" idx="1"/>
          </p:nvPr>
        </p:nvSpPr>
        <p:spPr>
          <a:xfrm>
            <a:off x="251519" y="1556792"/>
            <a:ext cx="7416825" cy="4392488"/>
          </a:xfrm>
          <a:prstGeom prst="rect">
            <a:avLst/>
          </a:prstGeom>
        </p:spPr>
        <p:txBody>
          <a:bodyPr>
            <a:normAutofit/>
          </a:bodyPr>
          <a:lstStyle/>
          <a:p>
            <a:pPr marL="385762" indent="-385762">
              <a:lnSpc>
                <a:spcPct val="90000"/>
              </a:lnSpc>
              <a:spcBef>
                <a:spcPts val="800"/>
              </a:spcBef>
              <a:buClr>
                <a:srgbClr val="20497A"/>
              </a:buClr>
            </a:pPr>
            <a:r>
              <a:rPr sz="3600" i="1">
                <a:solidFill>
                  <a:srgbClr val="20497A"/>
                </a:solidFill>
                <a:latin typeface="Candara"/>
                <a:ea typeface="Candara"/>
                <a:cs typeface="Candara"/>
                <a:sym typeface="Candara"/>
              </a:rPr>
              <a:t>Si está en circunstancia tal que le resulta imposible pagarlo, si es un miembro digno, de corazón voluntario, entonces ayúdele compasivamente la iglesia. Así pueden los miembros salvar una dificultad y recibir ellos mismos una bendición”. </a:t>
            </a:r>
            <a:r>
              <a:rPr sz="2400" i="1">
                <a:solidFill>
                  <a:srgbClr val="20497A"/>
                </a:solidFill>
                <a:latin typeface="Candara"/>
                <a:ea typeface="Candara"/>
                <a:cs typeface="Candara"/>
                <a:sym typeface="Candara"/>
              </a:rPr>
              <a:t>CMC, página 324.</a:t>
            </a:r>
          </a:p>
        </p:txBody>
      </p:sp>
      <p:pic>
        <p:nvPicPr>
          <p:cNvPr id="180" name="image3.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80"/>
                                        </p:tgtEl>
                                        <p:attrNameLst>
                                          <p:attrName>style.visibility</p:attrName>
                                        </p:attrNameLst>
                                      </p:cBhvr>
                                      <p:to>
                                        <p:strVal val="visible"/>
                                      </p:to>
                                    </p:set>
                                    <p:animEffect transition="in" filter="dissolve">
                                      <p:cBhvr>
                                        <p:cTn id="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body" idx="1"/>
          </p:nvPr>
        </p:nvSpPr>
        <p:spPr>
          <a:xfrm>
            <a:off x="395535" y="1700808"/>
            <a:ext cx="7361988" cy="3960440"/>
          </a:xfrm>
          <a:prstGeom prst="rect">
            <a:avLst/>
          </a:prstGeom>
        </p:spPr>
        <p:txBody>
          <a:bodyPr>
            <a:normAutofit/>
          </a:bodyPr>
          <a:lstStyle>
            <a:lvl1pPr marL="385762" indent="-385762">
              <a:spcBef>
                <a:spcPts val="800"/>
              </a:spcBef>
              <a:buClr>
                <a:srgbClr val="20497A"/>
              </a:buClr>
              <a:defRPr sz="3600">
                <a:solidFill>
                  <a:srgbClr val="20497A"/>
                </a:solidFill>
                <a:latin typeface="Candara"/>
                <a:ea typeface="Candara"/>
                <a:cs typeface="Candara"/>
                <a:sym typeface="Candara"/>
              </a:defRPr>
            </a:lvl1pPr>
          </a:lstStyle>
          <a:p>
            <a:pPr>
              <a:defRPr sz="3200">
                <a:solidFill>
                  <a:srgbClr val="000000"/>
                </a:solidFill>
                <a:latin typeface="Calibri"/>
                <a:ea typeface="Calibri"/>
                <a:cs typeface="Calibri"/>
                <a:sym typeface="Calibri"/>
              </a:defRPr>
            </a:pPr>
            <a:r>
              <a:rPr sz="3600">
                <a:solidFill>
                  <a:srgbClr val="20497A"/>
                </a:solidFill>
                <a:latin typeface="Candara"/>
                <a:ea typeface="Candara"/>
                <a:cs typeface="Candara"/>
                <a:sym typeface="Candara"/>
              </a:rPr>
              <a:t>Veamos el papel del anciano en lo que respecta al departamento de mayordomía, sus deberes como mayordomo y su papel como líder que debe velar por la fidelidad de sus hermanos.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body" idx="1"/>
          </p:nvPr>
        </p:nvSpPr>
        <p:spPr>
          <a:xfrm>
            <a:off x="683567" y="1124744"/>
            <a:ext cx="6419057" cy="4608512"/>
          </a:xfrm>
          <a:prstGeom prst="rect">
            <a:avLst/>
          </a:prstGeom>
        </p:spPr>
        <p:txBody>
          <a:bodyPr>
            <a:normAutofit/>
          </a:bodyPr>
          <a:lstStyle/>
          <a:p>
            <a:pPr marL="329184" indent="-329184" defTabSz="877823">
              <a:spcBef>
                <a:spcPts val="800"/>
              </a:spcBef>
              <a:buClr>
                <a:srgbClr val="20497A"/>
              </a:buClr>
              <a:defRPr sz="3072"/>
            </a:pPr>
            <a:r>
              <a:rPr>
                <a:solidFill>
                  <a:srgbClr val="20497A"/>
                </a:solidFill>
                <a:latin typeface="Candara"/>
                <a:ea typeface="Candara"/>
                <a:cs typeface="Candara"/>
                <a:sym typeface="Candara"/>
              </a:rPr>
              <a:t>“</a:t>
            </a:r>
            <a:r>
              <a:rPr sz="3455" i="1">
                <a:solidFill>
                  <a:srgbClr val="20497A"/>
                </a:solidFill>
                <a:latin typeface="Candara"/>
                <a:ea typeface="Candara"/>
                <a:cs typeface="Candara"/>
                <a:sym typeface="Candara"/>
              </a:rPr>
              <a:t>La promesa no se hace al hombre sino a Dios, y es como un pagaré dado a un vecino. Ninguna obligación legal tiene más fuerza para el cristiano en cuanto al desembolso de dinero, que una promesa hecha a Dios”. </a:t>
            </a:r>
            <a:r>
              <a:rPr>
                <a:solidFill>
                  <a:srgbClr val="20497A"/>
                </a:solidFill>
                <a:latin typeface="Candara"/>
                <a:ea typeface="Candara"/>
                <a:cs typeface="Candara"/>
                <a:sym typeface="Candara"/>
              </a:rPr>
              <a:t>CMC, página 329.</a:t>
            </a:r>
          </a:p>
        </p:txBody>
      </p:sp>
      <p:pic>
        <p:nvPicPr>
          <p:cNvPr id="183" name="image3.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83"/>
                                        </p:tgtEl>
                                        <p:attrNameLst>
                                          <p:attrName>style.visibility</p:attrName>
                                        </p:attrNameLst>
                                      </p:cBhvr>
                                      <p:to>
                                        <p:strVal val="visible"/>
                                      </p:to>
                                    </p:set>
                                    <p:animEffect transition="in" filter="dissolve">
                                      <p:cBhvr>
                                        <p:cTn id="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323527" y="890642"/>
            <a:ext cx="8496945" cy="1089070"/>
          </a:xfrm>
          <a:prstGeom prst="rect">
            <a:avLst/>
          </a:prstGeom>
        </p:spPr>
        <p:txBody>
          <a:bodyPr>
            <a:normAutofit/>
          </a:bodyPr>
          <a:lstStyle>
            <a:lvl1pPr marL="935181" indent="-935181" algn="l">
              <a:buClr>
                <a:srgbClr val="C00000"/>
              </a:buClr>
              <a:buSzPct val="100000"/>
              <a:buFont typeface="Trebuchet MS"/>
              <a:buAutoNum type="arabicPeriod" startAt="2"/>
              <a:defRPr sz="4500" b="1">
                <a:solidFill>
                  <a:srgbClr val="C00000"/>
                </a:solidFill>
                <a:latin typeface="Candara"/>
                <a:ea typeface="Candara"/>
                <a:cs typeface="Candara"/>
                <a:sym typeface="Candara"/>
              </a:defRPr>
            </a:lvl1pPr>
          </a:lstStyle>
          <a:p>
            <a:pPr>
              <a:defRPr sz="4400" b="0">
                <a:solidFill>
                  <a:srgbClr val="000000"/>
                </a:solidFill>
                <a:latin typeface="Calibri"/>
                <a:ea typeface="Calibri"/>
                <a:cs typeface="Calibri"/>
                <a:sym typeface="Calibri"/>
              </a:defRPr>
            </a:pPr>
            <a:r>
              <a:rPr sz="4500" b="1">
                <a:solidFill>
                  <a:srgbClr val="C00000"/>
                </a:solidFill>
                <a:latin typeface="Candara"/>
                <a:ea typeface="Candara"/>
                <a:cs typeface="Candara"/>
                <a:sym typeface="Candara"/>
              </a:rPr>
              <a:t>La infidelidad trae muerte.</a:t>
            </a:r>
          </a:p>
        </p:txBody>
      </p:sp>
      <p:pic>
        <p:nvPicPr>
          <p:cNvPr id="186"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187" name="Shape 187"/>
          <p:cNvSpPr>
            <a:spLocks noGrp="1"/>
          </p:cNvSpPr>
          <p:nvPr>
            <p:ph type="body" idx="1"/>
          </p:nvPr>
        </p:nvSpPr>
        <p:spPr>
          <a:xfrm>
            <a:off x="395537" y="1628800"/>
            <a:ext cx="6768752" cy="4353347"/>
          </a:xfrm>
          <a:prstGeom prst="rect">
            <a:avLst/>
          </a:prstGeom>
        </p:spPr>
        <p:txBody>
          <a:bodyPr>
            <a:normAutofit/>
          </a:bodyPr>
          <a:lstStyle/>
          <a:p>
            <a:pPr marL="336042" indent="-336042" defTabSz="896111">
              <a:buClr>
                <a:srgbClr val="20497A"/>
              </a:buClr>
              <a:defRPr sz="3136"/>
            </a:pPr>
            <a:r>
              <a:rPr>
                <a:solidFill>
                  <a:srgbClr val="20497A"/>
                </a:solidFill>
                <a:latin typeface="Candara"/>
                <a:ea typeface="Candara"/>
                <a:cs typeface="Candara"/>
                <a:sym typeface="Candara"/>
              </a:rPr>
              <a:t>Tenemos el caso de Ananías y Safira en Hechos 5:1-11.</a:t>
            </a:r>
          </a:p>
          <a:p>
            <a:pPr marL="336042" indent="-336042" defTabSz="896111">
              <a:buClr>
                <a:srgbClr val="20497A"/>
              </a:buClr>
              <a:defRPr sz="3136"/>
            </a:pPr>
            <a:r>
              <a:rPr>
                <a:solidFill>
                  <a:srgbClr val="20497A"/>
                </a:solidFill>
                <a:latin typeface="Candara"/>
                <a:ea typeface="Candara"/>
                <a:cs typeface="Candara"/>
                <a:sym typeface="Candara"/>
              </a:rPr>
              <a:t>Olvidaron que la promesa era con Dios y no con los discípulos.</a:t>
            </a:r>
          </a:p>
          <a:p>
            <a:pPr marL="336042" indent="-336042" defTabSz="896111">
              <a:buClr>
                <a:srgbClr val="20497A"/>
              </a:buClr>
              <a:defRPr sz="3136"/>
            </a:pPr>
            <a:r>
              <a:rPr>
                <a:solidFill>
                  <a:srgbClr val="20497A"/>
                </a:solidFill>
                <a:latin typeface="Candara"/>
                <a:ea typeface="Candara"/>
                <a:cs typeface="Candara"/>
                <a:sym typeface="Candara"/>
              </a:rPr>
              <a:t>Pensaron que podían engañar a los discípulos y de todas maneras quedar bien delante de ellos cumpliendo a medias lo prometido.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7">
                                            <p:bg/>
                                          </p:spTgt>
                                        </p:tgtEl>
                                        <p:attrNameLst>
                                          <p:attrName>style.visibility</p:attrName>
                                        </p:attrNameLst>
                                      </p:cBhvr>
                                      <p:to>
                                        <p:strVal val="visible"/>
                                      </p:to>
                                    </p:set>
                                    <p:animEffect transition="in" filter="dissolve">
                                      <p:cBhvr>
                                        <p:cTn id="7" dur="500"/>
                                        <p:tgtEl>
                                          <p:spTgt spid="187">
                                            <p:bg/>
                                          </p:spTgt>
                                        </p:tgtEl>
                                      </p:cBhvr>
                                    </p:animEffect>
                                  </p:childTnLst>
                                </p:cTn>
                              </p:par>
                              <p:par>
                                <p:cTn id="8" presetID="9" presetClass="entr" presetSubtype="0" fill="hold" grpId="1" nodeType="withEffect">
                                  <p:stCondLst>
                                    <p:cond delay="0"/>
                                  </p:stCondLst>
                                  <p:iterate>
                                    <p:tmAbs val="0"/>
                                  </p:iterate>
                                  <p:childTnLst>
                                    <p:set>
                                      <p:cBhvr>
                                        <p:cTn id="9" fill="hold"/>
                                        <p:tgtEl>
                                          <p:spTgt spid="187">
                                            <p:txEl>
                                              <p:pRg st="0" end="0"/>
                                            </p:txEl>
                                          </p:spTgt>
                                        </p:tgtEl>
                                        <p:attrNameLst>
                                          <p:attrName>style.visibility</p:attrName>
                                        </p:attrNameLst>
                                      </p:cBhvr>
                                      <p:to>
                                        <p:strVal val="visible"/>
                                      </p:to>
                                    </p:set>
                                    <p:animEffect transition="in" filter="dissolve">
                                      <p:cBhvr>
                                        <p:cTn id="10" dur="500"/>
                                        <p:tgtEl>
                                          <p:spTgt spid="1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87">
                                            <p:txEl>
                                              <p:pRg st="1" end="1"/>
                                            </p:txEl>
                                          </p:spTgt>
                                        </p:tgtEl>
                                        <p:attrNameLst>
                                          <p:attrName>style.visibility</p:attrName>
                                        </p:attrNameLst>
                                      </p:cBhvr>
                                      <p:to>
                                        <p:strVal val="visible"/>
                                      </p:to>
                                    </p:set>
                                    <p:animEffect transition="in" filter="dissolve">
                                      <p:cBhvr>
                                        <p:cTn id="15" dur="500"/>
                                        <p:tgtEl>
                                          <p:spTgt spid="1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87">
                                            <p:txEl>
                                              <p:pRg st="2" end="2"/>
                                            </p:txEl>
                                          </p:spTgt>
                                        </p:tgtEl>
                                        <p:attrNameLst>
                                          <p:attrName>style.visibility</p:attrName>
                                        </p:attrNameLst>
                                      </p:cBhvr>
                                      <p:to>
                                        <p:strVal val="visible"/>
                                      </p:to>
                                    </p:set>
                                    <p:animEffect transition="in" filter="dissolve">
                                      <p:cBhvr>
                                        <p:cTn id="20" dur="500"/>
                                        <p:tgtEl>
                                          <p:spTgt spid="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body" idx="1"/>
          </p:nvPr>
        </p:nvSpPr>
        <p:spPr>
          <a:xfrm>
            <a:off x="323527" y="1700808"/>
            <a:ext cx="7272809" cy="4176464"/>
          </a:xfrm>
          <a:prstGeom prst="rect">
            <a:avLst/>
          </a:prstGeom>
        </p:spPr>
        <p:txBody>
          <a:bodyPr>
            <a:normAutofit/>
          </a:bodyPr>
          <a:lstStyle/>
          <a:p>
            <a:pPr>
              <a:lnSpc>
                <a:spcPct val="90000"/>
              </a:lnSpc>
              <a:buClr>
                <a:srgbClr val="20497A"/>
              </a:buClr>
            </a:pPr>
            <a:r>
              <a:rPr>
                <a:solidFill>
                  <a:srgbClr val="20497A"/>
                </a:solidFill>
                <a:latin typeface="Candara"/>
                <a:ea typeface="Candara"/>
                <a:cs typeface="Candara"/>
                <a:sym typeface="Candara"/>
              </a:rPr>
              <a:t>Pensaron que la cantidad era más importante que la fidelidad.</a:t>
            </a:r>
          </a:p>
          <a:p>
            <a:pPr>
              <a:lnSpc>
                <a:spcPct val="90000"/>
              </a:lnSpc>
              <a:buClr>
                <a:srgbClr val="20497A"/>
              </a:buClr>
            </a:pPr>
            <a:r>
              <a:rPr>
                <a:solidFill>
                  <a:srgbClr val="20497A"/>
                </a:solidFill>
                <a:latin typeface="Candara"/>
                <a:ea typeface="Candara"/>
                <a:cs typeface="Candara"/>
                <a:sym typeface="Candara"/>
              </a:rPr>
              <a:t>No solamente fueron presas del egoísmo, sino que planearon mentir y lo hicieron.</a:t>
            </a:r>
          </a:p>
          <a:p>
            <a:pPr>
              <a:lnSpc>
                <a:spcPct val="90000"/>
              </a:lnSpc>
              <a:buClr>
                <a:srgbClr val="20497A"/>
              </a:buClr>
            </a:pPr>
            <a:r>
              <a:rPr>
                <a:solidFill>
                  <a:srgbClr val="20497A"/>
                </a:solidFill>
                <a:latin typeface="Candara"/>
                <a:ea typeface="Candara"/>
                <a:cs typeface="Candara"/>
                <a:sym typeface="Candara"/>
              </a:rPr>
              <a:t>Quisieron ofrecer una obediencia a medias y Dios no acepta obediencia a medias.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9">
                                            <p:bg/>
                                          </p:spTgt>
                                        </p:tgtEl>
                                        <p:attrNameLst>
                                          <p:attrName>style.visibility</p:attrName>
                                        </p:attrNameLst>
                                      </p:cBhvr>
                                      <p:to>
                                        <p:strVal val="visible"/>
                                      </p:to>
                                    </p:set>
                                    <p:animEffect transition="in" filter="dissolve">
                                      <p:cBhvr>
                                        <p:cTn id="7" dur="500"/>
                                        <p:tgtEl>
                                          <p:spTgt spid="189">
                                            <p:bg/>
                                          </p:spTgt>
                                        </p:tgtEl>
                                      </p:cBhvr>
                                    </p:animEffect>
                                  </p:childTnLst>
                                </p:cTn>
                              </p:par>
                              <p:par>
                                <p:cTn id="8" presetID="9" presetClass="entr" presetSubtype="0" fill="hold" grpId="1" nodeType="withEffect">
                                  <p:stCondLst>
                                    <p:cond delay="0"/>
                                  </p:stCondLst>
                                  <p:iterate>
                                    <p:tmAbs val="0"/>
                                  </p:iterate>
                                  <p:childTnLst>
                                    <p:set>
                                      <p:cBhvr>
                                        <p:cTn id="9" fill="hold"/>
                                        <p:tgtEl>
                                          <p:spTgt spid="189">
                                            <p:txEl>
                                              <p:pRg st="0" end="0"/>
                                            </p:txEl>
                                          </p:spTgt>
                                        </p:tgtEl>
                                        <p:attrNameLst>
                                          <p:attrName>style.visibility</p:attrName>
                                        </p:attrNameLst>
                                      </p:cBhvr>
                                      <p:to>
                                        <p:strVal val="visible"/>
                                      </p:to>
                                    </p:set>
                                    <p:animEffect transition="in" filter="dissolve">
                                      <p:cBhvr>
                                        <p:cTn id="10" dur="500"/>
                                        <p:tgtEl>
                                          <p:spTgt spid="18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89">
                                            <p:txEl>
                                              <p:pRg st="1" end="1"/>
                                            </p:txEl>
                                          </p:spTgt>
                                        </p:tgtEl>
                                        <p:attrNameLst>
                                          <p:attrName>style.visibility</p:attrName>
                                        </p:attrNameLst>
                                      </p:cBhvr>
                                      <p:to>
                                        <p:strVal val="visible"/>
                                      </p:to>
                                    </p:set>
                                    <p:animEffect transition="in" filter="dissolve">
                                      <p:cBhvr>
                                        <p:cTn id="15" dur="500"/>
                                        <p:tgtEl>
                                          <p:spTgt spid="18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89">
                                            <p:txEl>
                                              <p:pRg st="2" end="2"/>
                                            </p:txEl>
                                          </p:spTgt>
                                        </p:tgtEl>
                                        <p:attrNameLst>
                                          <p:attrName>style.visibility</p:attrName>
                                        </p:attrNameLst>
                                      </p:cBhvr>
                                      <p:to>
                                        <p:strVal val="visible"/>
                                      </p:to>
                                    </p:set>
                                    <p:animEffect transition="in" filter="dissolve">
                                      <p:cBhvr>
                                        <p:cTn id="20" dur="500"/>
                                        <p:tgtEl>
                                          <p:spTgt spid="1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build="p"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body" sz="half" idx="1"/>
          </p:nvPr>
        </p:nvSpPr>
        <p:spPr>
          <a:xfrm>
            <a:off x="467543" y="2276872"/>
            <a:ext cx="6912769" cy="3196952"/>
          </a:xfrm>
          <a:prstGeom prst="rect">
            <a:avLst/>
          </a:prstGeom>
        </p:spPr>
        <p:txBody>
          <a:bodyPr>
            <a:normAutofit/>
          </a:bodyPr>
          <a:lstStyle/>
          <a:p>
            <a:pPr marL="471487" indent="-471487">
              <a:lnSpc>
                <a:spcPct val="90000"/>
              </a:lnSpc>
              <a:spcBef>
                <a:spcPts val="1000"/>
              </a:spcBef>
              <a:buClr>
                <a:srgbClr val="20497A"/>
              </a:buClr>
            </a:pPr>
            <a:r>
              <a:rPr sz="4400">
                <a:solidFill>
                  <a:srgbClr val="20497A"/>
                </a:solidFill>
                <a:latin typeface="Candara"/>
                <a:ea typeface="Candara"/>
                <a:cs typeface="Candara"/>
                <a:sym typeface="Candara"/>
              </a:rPr>
              <a:t>“Al oír Ananías estas palabras, cayó y expiró. Y vino un gran temor sobre todos los que lo oyeron</a:t>
            </a:r>
            <a:r>
              <a:rPr sz="4000" i="1">
                <a:solidFill>
                  <a:srgbClr val="20497A"/>
                </a:solidFill>
                <a:latin typeface="Candara"/>
                <a:ea typeface="Candara"/>
                <a:cs typeface="Candara"/>
                <a:sym typeface="Candara"/>
              </a:rPr>
              <a:t>”. Hechos 5:5.</a:t>
            </a:r>
          </a:p>
        </p:txBody>
      </p:sp>
      <p:pic>
        <p:nvPicPr>
          <p:cNvPr id="192"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body" idx="1"/>
          </p:nvPr>
        </p:nvSpPr>
        <p:spPr>
          <a:xfrm>
            <a:off x="395535" y="1700808"/>
            <a:ext cx="6851106" cy="3744416"/>
          </a:xfrm>
          <a:prstGeom prst="rect">
            <a:avLst/>
          </a:prstGeom>
        </p:spPr>
        <p:txBody>
          <a:bodyPr>
            <a:normAutofit/>
          </a:bodyPr>
          <a:lstStyle/>
          <a:p>
            <a:pPr marL="415766" indent="-415766" defTabSz="886968">
              <a:lnSpc>
                <a:spcPct val="90000"/>
              </a:lnSpc>
              <a:spcBef>
                <a:spcPts val="900"/>
              </a:spcBef>
              <a:buClr>
                <a:srgbClr val="20497A"/>
              </a:buClr>
              <a:defRPr sz="3104"/>
            </a:pPr>
            <a:r>
              <a:rPr sz="3880" i="1">
                <a:solidFill>
                  <a:srgbClr val="20497A"/>
                </a:solidFill>
                <a:latin typeface="Candara"/>
                <a:ea typeface="Candara"/>
                <a:cs typeface="Candara"/>
                <a:sym typeface="Candara"/>
              </a:rPr>
              <a:t>“</a:t>
            </a:r>
            <a:r>
              <a:rPr sz="3880">
                <a:solidFill>
                  <a:srgbClr val="20497A"/>
                </a:solidFill>
                <a:latin typeface="Candara"/>
                <a:ea typeface="Candara"/>
                <a:cs typeface="Candara"/>
                <a:sym typeface="Candara"/>
              </a:rPr>
              <a:t>Al instante ella cayó a los pies de él, y expiró; y cuando entraron los jóvenes, la hallaron muerta; y la sacaron y la sepultaron junto a su marido”. </a:t>
            </a:r>
            <a:r>
              <a:rPr sz="3880" i="1">
                <a:solidFill>
                  <a:srgbClr val="20497A"/>
                </a:solidFill>
                <a:latin typeface="Candara"/>
                <a:ea typeface="Candara"/>
                <a:cs typeface="Candara"/>
                <a:sym typeface="Candara"/>
              </a:rPr>
              <a:t>Hechos 5: 10.</a:t>
            </a:r>
          </a:p>
        </p:txBody>
      </p:sp>
      <p:pic>
        <p:nvPicPr>
          <p:cNvPr id="195"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323527" y="836711"/>
            <a:ext cx="8435281" cy="936105"/>
          </a:xfrm>
          <a:prstGeom prst="rect">
            <a:avLst/>
          </a:prstGeom>
        </p:spPr>
        <p:txBody>
          <a:bodyPr>
            <a:normAutofit/>
          </a:bodyPr>
          <a:lstStyle>
            <a:lvl1pPr>
              <a:defRPr b="1">
                <a:solidFill>
                  <a:srgbClr val="C00000"/>
                </a:solidFill>
                <a:latin typeface="Candara"/>
                <a:ea typeface="Candara"/>
                <a:cs typeface="Candara"/>
                <a:sym typeface="Candara"/>
              </a:defRPr>
            </a:lvl1pPr>
          </a:lstStyle>
          <a:p>
            <a:pPr>
              <a:defRPr b="0">
                <a:solidFill>
                  <a:srgbClr val="000000"/>
                </a:solidFill>
                <a:latin typeface="Calibri"/>
                <a:ea typeface="Calibri"/>
                <a:cs typeface="Calibri"/>
                <a:sym typeface="Calibri"/>
              </a:defRPr>
            </a:pPr>
            <a:r>
              <a:rPr b="1">
                <a:solidFill>
                  <a:srgbClr val="C00000"/>
                </a:solidFill>
                <a:latin typeface="Candara"/>
                <a:ea typeface="Candara"/>
                <a:cs typeface="Candara"/>
                <a:sym typeface="Candara"/>
              </a:rPr>
              <a:t>3. La fidelidad produce vida.</a:t>
            </a:r>
          </a:p>
        </p:txBody>
      </p:sp>
      <p:pic>
        <p:nvPicPr>
          <p:cNvPr id="198"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199" name="Shape 199"/>
          <p:cNvSpPr>
            <a:spLocks noGrp="1"/>
          </p:cNvSpPr>
          <p:nvPr>
            <p:ph type="body" idx="1"/>
          </p:nvPr>
        </p:nvSpPr>
        <p:spPr>
          <a:xfrm>
            <a:off x="683567" y="1772816"/>
            <a:ext cx="6912769" cy="3816424"/>
          </a:xfrm>
          <a:prstGeom prst="rect">
            <a:avLst/>
          </a:prstGeom>
        </p:spPr>
        <p:txBody>
          <a:bodyPr>
            <a:normAutofit/>
          </a:bodyPr>
          <a:lstStyle/>
          <a:p>
            <a:pPr marL="288035" indent="-288035" defTabSz="768095">
              <a:spcBef>
                <a:spcPts val="600"/>
              </a:spcBef>
              <a:buSzTx/>
              <a:buNone/>
              <a:defRPr sz="2688"/>
            </a:pPr>
            <a:r>
              <a:rPr>
                <a:solidFill>
                  <a:srgbClr val="C00000"/>
                </a:solidFill>
                <a:latin typeface="Candara"/>
                <a:ea typeface="Candara"/>
                <a:cs typeface="Candara"/>
                <a:sym typeface="Candara"/>
              </a:rPr>
              <a:t>Tenemos el caso de la viuda de Sarepta en 1Reyes 17:8-24.</a:t>
            </a:r>
          </a:p>
          <a:p>
            <a:pPr marL="324040" indent="-324040" defTabSz="768095">
              <a:buClr>
                <a:srgbClr val="20497A"/>
              </a:buClr>
              <a:defRPr sz="2688"/>
            </a:pPr>
            <a:r>
              <a:rPr sz="3024">
                <a:solidFill>
                  <a:srgbClr val="20497A"/>
                </a:solidFill>
                <a:latin typeface="Candara"/>
                <a:ea typeface="Candara"/>
                <a:cs typeface="Candara"/>
                <a:sym typeface="Candara"/>
              </a:rPr>
              <a:t>No estaba pasando el mejor momento.</a:t>
            </a:r>
          </a:p>
          <a:p>
            <a:pPr marL="324040" indent="-324040" defTabSz="768095">
              <a:buClr>
                <a:srgbClr val="20497A"/>
              </a:buClr>
              <a:defRPr sz="2688"/>
            </a:pPr>
            <a:r>
              <a:rPr sz="3024">
                <a:solidFill>
                  <a:srgbClr val="20497A"/>
                </a:solidFill>
                <a:latin typeface="Candara"/>
                <a:ea typeface="Candara"/>
                <a:cs typeface="Candara"/>
                <a:sym typeface="Candara"/>
              </a:rPr>
              <a:t>Estaba viviendo en un tiempo de crisis cuando la vida estaba en peligro por falta de agua y de alimentos.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9">
                                            <p:bg/>
                                          </p:spTgt>
                                        </p:tgtEl>
                                        <p:attrNameLst>
                                          <p:attrName>style.visibility</p:attrName>
                                        </p:attrNameLst>
                                      </p:cBhvr>
                                      <p:to>
                                        <p:strVal val="visible"/>
                                      </p:to>
                                    </p:set>
                                    <p:animEffect transition="in" filter="dissolve">
                                      <p:cBhvr>
                                        <p:cTn id="7" dur="500"/>
                                        <p:tgtEl>
                                          <p:spTgt spid="199">
                                            <p:bg/>
                                          </p:spTgt>
                                        </p:tgtEl>
                                      </p:cBhvr>
                                    </p:animEffect>
                                  </p:childTnLst>
                                </p:cTn>
                              </p:par>
                              <p:par>
                                <p:cTn id="8" presetID="9" presetClass="entr" presetSubtype="0" fill="hold" grpId="1" nodeType="withEffect">
                                  <p:stCondLst>
                                    <p:cond delay="0"/>
                                  </p:stCondLst>
                                  <p:iterate>
                                    <p:tmAbs val="0"/>
                                  </p:iterate>
                                  <p:childTnLst>
                                    <p:set>
                                      <p:cBhvr>
                                        <p:cTn id="9" fill="hold"/>
                                        <p:tgtEl>
                                          <p:spTgt spid="199">
                                            <p:txEl>
                                              <p:pRg st="0" end="0"/>
                                            </p:txEl>
                                          </p:spTgt>
                                        </p:tgtEl>
                                        <p:attrNameLst>
                                          <p:attrName>style.visibility</p:attrName>
                                        </p:attrNameLst>
                                      </p:cBhvr>
                                      <p:to>
                                        <p:strVal val="visible"/>
                                      </p:to>
                                    </p:set>
                                    <p:animEffect transition="in" filter="dissolve">
                                      <p:cBhvr>
                                        <p:cTn id="10" dur="500"/>
                                        <p:tgtEl>
                                          <p:spTgt spid="1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99">
                                            <p:txEl>
                                              <p:pRg st="1" end="1"/>
                                            </p:txEl>
                                          </p:spTgt>
                                        </p:tgtEl>
                                        <p:attrNameLst>
                                          <p:attrName>style.visibility</p:attrName>
                                        </p:attrNameLst>
                                      </p:cBhvr>
                                      <p:to>
                                        <p:strVal val="visible"/>
                                      </p:to>
                                    </p:set>
                                    <p:animEffect transition="in" filter="dissolve">
                                      <p:cBhvr>
                                        <p:cTn id="15" dur="500"/>
                                        <p:tgtEl>
                                          <p:spTgt spid="1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99">
                                            <p:txEl>
                                              <p:pRg st="2" end="2"/>
                                            </p:txEl>
                                          </p:spTgt>
                                        </p:tgtEl>
                                        <p:attrNameLst>
                                          <p:attrName>style.visibility</p:attrName>
                                        </p:attrNameLst>
                                      </p:cBhvr>
                                      <p:to>
                                        <p:strVal val="visible"/>
                                      </p:to>
                                    </p:set>
                                    <p:animEffect transition="in" filter="dissolve">
                                      <p:cBhvr>
                                        <p:cTn id="20" dur="500"/>
                                        <p:tgtEl>
                                          <p:spTgt spid="1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build="p"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body" idx="1"/>
          </p:nvPr>
        </p:nvSpPr>
        <p:spPr>
          <a:xfrm>
            <a:off x="323527" y="1124744"/>
            <a:ext cx="6768753" cy="4680520"/>
          </a:xfrm>
          <a:prstGeom prst="rect">
            <a:avLst/>
          </a:prstGeom>
        </p:spPr>
        <p:txBody>
          <a:bodyPr>
            <a:normAutofit/>
          </a:bodyPr>
          <a:lstStyle/>
          <a:p>
            <a:pPr>
              <a:buClr>
                <a:srgbClr val="20497A"/>
              </a:buClr>
            </a:pPr>
            <a:r>
              <a:rPr>
                <a:solidFill>
                  <a:srgbClr val="20497A"/>
                </a:solidFill>
                <a:latin typeface="Candara"/>
                <a:ea typeface="Candara"/>
                <a:cs typeface="Candara"/>
                <a:sym typeface="Candara"/>
              </a:rPr>
              <a:t>Le quedaba muy poco alimento en su tinaja. Vs.12.</a:t>
            </a:r>
          </a:p>
          <a:p>
            <a:pPr>
              <a:buClr>
                <a:srgbClr val="20497A"/>
              </a:buClr>
            </a:pPr>
            <a:r>
              <a:rPr>
                <a:solidFill>
                  <a:srgbClr val="20497A"/>
                </a:solidFill>
                <a:latin typeface="Candara"/>
                <a:ea typeface="Candara"/>
                <a:cs typeface="Candara"/>
                <a:sym typeface="Candara"/>
              </a:rPr>
              <a:t>La viuda estaba convencida que lo único que le esperaba a ella y a su hijo era la muerte ya que lo poco que tenían solo alcanzaba para una pequeña comida. Vs. 12up.</a:t>
            </a:r>
          </a:p>
          <a:p>
            <a:pPr>
              <a:buClr>
                <a:srgbClr val="20497A"/>
              </a:buClr>
            </a:pPr>
            <a:r>
              <a:rPr>
                <a:solidFill>
                  <a:srgbClr val="20497A"/>
                </a:solidFill>
                <a:latin typeface="Candara"/>
                <a:ea typeface="Candara"/>
                <a:cs typeface="Candara"/>
                <a:sym typeface="Candara"/>
              </a:rPr>
              <a:t>La sequía estaba en pleno apogeo y no había esperanzas de lluvia.</a:t>
            </a:r>
          </a:p>
        </p:txBody>
      </p:sp>
      <p:pic>
        <p:nvPicPr>
          <p:cNvPr id="202"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1">
                                            <p:bg/>
                                          </p:spTgt>
                                        </p:tgtEl>
                                        <p:attrNameLst>
                                          <p:attrName>style.visibility</p:attrName>
                                        </p:attrNameLst>
                                      </p:cBhvr>
                                      <p:to>
                                        <p:strVal val="visible"/>
                                      </p:to>
                                    </p:set>
                                    <p:animEffect transition="in" filter="dissolve">
                                      <p:cBhvr>
                                        <p:cTn id="7" dur="500"/>
                                        <p:tgtEl>
                                          <p:spTgt spid="201">
                                            <p:bg/>
                                          </p:spTgt>
                                        </p:tgtEl>
                                      </p:cBhvr>
                                    </p:animEffect>
                                  </p:childTnLst>
                                </p:cTn>
                              </p:par>
                              <p:par>
                                <p:cTn id="8" presetID="9" presetClass="entr" presetSubtype="0" fill="hold" grpId="1" nodeType="withEffect">
                                  <p:stCondLst>
                                    <p:cond delay="0"/>
                                  </p:stCondLst>
                                  <p:iterate>
                                    <p:tmAbs val="0"/>
                                  </p:iterate>
                                  <p:childTnLst>
                                    <p:set>
                                      <p:cBhvr>
                                        <p:cTn id="9" fill="hold"/>
                                        <p:tgtEl>
                                          <p:spTgt spid="201">
                                            <p:txEl>
                                              <p:pRg st="0" end="0"/>
                                            </p:txEl>
                                          </p:spTgt>
                                        </p:tgtEl>
                                        <p:attrNameLst>
                                          <p:attrName>style.visibility</p:attrName>
                                        </p:attrNameLst>
                                      </p:cBhvr>
                                      <p:to>
                                        <p:strVal val="visible"/>
                                      </p:to>
                                    </p:set>
                                    <p:animEffect transition="in" filter="dissolve">
                                      <p:cBhvr>
                                        <p:cTn id="10" dur="500"/>
                                        <p:tgtEl>
                                          <p:spTgt spid="2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1">
                                            <p:txEl>
                                              <p:pRg st="1" end="1"/>
                                            </p:txEl>
                                          </p:spTgt>
                                        </p:tgtEl>
                                        <p:attrNameLst>
                                          <p:attrName>style.visibility</p:attrName>
                                        </p:attrNameLst>
                                      </p:cBhvr>
                                      <p:to>
                                        <p:strVal val="visible"/>
                                      </p:to>
                                    </p:set>
                                    <p:animEffect transition="in" filter="dissolve">
                                      <p:cBhvr>
                                        <p:cTn id="15" dur="500"/>
                                        <p:tgtEl>
                                          <p:spTgt spid="20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01">
                                            <p:txEl>
                                              <p:pRg st="2" end="2"/>
                                            </p:txEl>
                                          </p:spTgt>
                                        </p:tgtEl>
                                        <p:attrNameLst>
                                          <p:attrName>style.visibility</p:attrName>
                                        </p:attrNameLst>
                                      </p:cBhvr>
                                      <p:to>
                                        <p:strVal val="visible"/>
                                      </p:to>
                                    </p:set>
                                    <p:animEffect transition="in" filter="dissolve">
                                      <p:cBhvr>
                                        <p:cTn id="20" dur="500"/>
                                        <p:tgtEl>
                                          <p:spTgt spid="2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build="p"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539551" y="836712"/>
            <a:ext cx="7128793" cy="1143000"/>
          </a:xfrm>
          <a:prstGeom prst="rect">
            <a:avLst/>
          </a:prstGeom>
        </p:spPr>
        <p:txBody>
          <a:bodyPr>
            <a:normAutofit/>
          </a:bodyPr>
          <a:lstStyle>
            <a:lvl1pPr>
              <a:defRPr sz="4000" b="1">
                <a:solidFill>
                  <a:srgbClr val="C00000"/>
                </a:solidFill>
                <a:latin typeface="Candara"/>
                <a:ea typeface="Candara"/>
                <a:cs typeface="Candara"/>
                <a:sym typeface="Candara"/>
              </a:defRPr>
            </a:lvl1pPr>
          </a:lstStyle>
          <a:p>
            <a:pPr>
              <a:defRPr sz="4400" b="0">
                <a:solidFill>
                  <a:srgbClr val="000000"/>
                </a:solidFill>
                <a:latin typeface="Calibri"/>
                <a:ea typeface="Calibri"/>
                <a:cs typeface="Calibri"/>
                <a:sym typeface="Calibri"/>
              </a:defRPr>
            </a:pPr>
            <a:r>
              <a:rPr sz="4000" b="1">
                <a:solidFill>
                  <a:srgbClr val="C00000"/>
                </a:solidFill>
                <a:latin typeface="Candara"/>
                <a:ea typeface="Candara"/>
                <a:cs typeface="Candara"/>
                <a:sym typeface="Candara"/>
              </a:rPr>
              <a:t>Recibió una invitación a dar:</a:t>
            </a:r>
          </a:p>
        </p:txBody>
      </p:sp>
      <p:sp>
        <p:nvSpPr>
          <p:cNvPr id="205" name="Shape 205"/>
          <p:cNvSpPr>
            <a:spLocks noGrp="1"/>
          </p:cNvSpPr>
          <p:nvPr>
            <p:ph type="body" idx="1"/>
          </p:nvPr>
        </p:nvSpPr>
        <p:spPr>
          <a:xfrm>
            <a:off x="323527" y="1628800"/>
            <a:ext cx="6984777" cy="4032448"/>
          </a:xfrm>
          <a:prstGeom prst="rect">
            <a:avLst/>
          </a:prstGeom>
        </p:spPr>
        <p:txBody>
          <a:bodyPr>
            <a:normAutofit lnSpcReduction="10000"/>
          </a:bodyPr>
          <a:lstStyle/>
          <a:p>
            <a:pPr marL="385762" indent="-385762">
              <a:spcBef>
                <a:spcPts val="800"/>
              </a:spcBef>
              <a:buClr>
                <a:srgbClr val="20497A"/>
              </a:buClr>
            </a:pPr>
            <a:r>
              <a:rPr sz="3600">
                <a:solidFill>
                  <a:srgbClr val="20497A"/>
                </a:solidFill>
                <a:latin typeface="Candara"/>
                <a:ea typeface="Candara"/>
                <a:cs typeface="Candara"/>
                <a:sym typeface="Candara"/>
              </a:rPr>
              <a:t>En primer lugar, el profeta, le pidió agua y esto era lo que más escaseaba en el momento. Vs. 10 up.</a:t>
            </a:r>
          </a:p>
          <a:p>
            <a:pPr marL="385762" indent="-385762">
              <a:spcBef>
                <a:spcPts val="800"/>
              </a:spcBef>
              <a:buClr>
                <a:srgbClr val="20497A"/>
              </a:buClr>
            </a:pPr>
            <a:r>
              <a:rPr sz="3600">
                <a:solidFill>
                  <a:srgbClr val="20497A"/>
                </a:solidFill>
                <a:latin typeface="Candara"/>
                <a:ea typeface="Candara"/>
                <a:cs typeface="Candara"/>
                <a:sym typeface="Candara"/>
              </a:rPr>
              <a:t>Le pidió que le diera pan para comer, cuando ya no tenía harina. Vs. 12.</a:t>
            </a:r>
          </a:p>
        </p:txBody>
      </p:sp>
      <p:pic>
        <p:nvPicPr>
          <p:cNvPr id="206"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5">
                                            <p:bg/>
                                          </p:spTgt>
                                        </p:tgtEl>
                                        <p:attrNameLst>
                                          <p:attrName>style.visibility</p:attrName>
                                        </p:attrNameLst>
                                      </p:cBhvr>
                                      <p:to>
                                        <p:strVal val="visible"/>
                                      </p:to>
                                    </p:set>
                                    <p:animEffect transition="in" filter="dissolve">
                                      <p:cBhvr>
                                        <p:cTn id="7" dur="500"/>
                                        <p:tgtEl>
                                          <p:spTgt spid="205">
                                            <p:bg/>
                                          </p:spTgt>
                                        </p:tgtEl>
                                      </p:cBhvr>
                                    </p:animEffect>
                                  </p:childTnLst>
                                </p:cTn>
                              </p:par>
                              <p:par>
                                <p:cTn id="8" presetID="9" presetClass="entr" presetSubtype="0" fill="hold" grpId="1" nodeType="withEffect">
                                  <p:stCondLst>
                                    <p:cond delay="0"/>
                                  </p:stCondLst>
                                  <p:iterate>
                                    <p:tmAbs val="0"/>
                                  </p:iterate>
                                  <p:childTnLst>
                                    <p:set>
                                      <p:cBhvr>
                                        <p:cTn id="9" fill="hold"/>
                                        <p:tgtEl>
                                          <p:spTgt spid="205">
                                            <p:txEl>
                                              <p:pRg st="0" end="0"/>
                                            </p:txEl>
                                          </p:spTgt>
                                        </p:tgtEl>
                                        <p:attrNameLst>
                                          <p:attrName>style.visibility</p:attrName>
                                        </p:attrNameLst>
                                      </p:cBhvr>
                                      <p:to>
                                        <p:strVal val="visible"/>
                                      </p:to>
                                    </p:set>
                                    <p:animEffect transition="in" filter="dissolve">
                                      <p:cBhvr>
                                        <p:cTn id="10" dur="500"/>
                                        <p:tgtEl>
                                          <p:spTgt spid="2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5">
                                            <p:txEl>
                                              <p:pRg st="1" end="1"/>
                                            </p:txEl>
                                          </p:spTgt>
                                        </p:tgtEl>
                                        <p:attrNameLst>
                                          <p:attrName>style.visibility</p:attrName>
                                        </p:attrNameLst>
                                      </p:cBhvr>
                                      <p:to>
                                        <p:strVal val="visible"/>
                                      </p:to>
                                    </p:set>
                                    <p:animEffect transition="in" filter="dissolve">
                                      <p:cBhvr>
                                        <p:cTn id="15" dur="500"/>
                                        <p:tgtEl>
                                          <p:spTgt spid="2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build="p"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body" sz="half" idx="1"/>
          </p:nvPr>
        </p:nvSpPr>
        <p:spPr>
          <a:xfrm>
            <a:off x="323527" y="1916832"/>
            <a:ext cx="6995122" cy="3268959"/>
          </a:xfrm>
          <a:prstGeom prst="rect">
            <a:avLst/>
          </a:prstGeom>
        </p:spPr>
        <p:txBody>
          <a:bodyPr>
            <a:normAutofit/>
          </a:bodyPr>
          <a:lstStyle/>
          <a:p>
            <a:pPr marL="411479" indent="-411479" defTabSz="877823">
              <a:spcBef>
                <a:spcPts val="900"/>
              </a:spcBef>
              <a:buClr>
                <a:srgbClr val="20497A"/>
              </a:buClr>
              <a:defRPr sz="3072"/>
            </a:pPr>
            <a:r>
              <a:rPr sz="3839">
                <a:solidFill>
                  <a:srgbClr val="20497A"/>
                </a:solidFill>
                <a:latin typeface="Candara"/>
                <a:ea typeface="Candara"/>
                <a:cs typeface="Candara"/>
                <a:sym typeface="Candara"/>
              </a:rPr>
              <a:t>Le pidió que hiciera la torta y le diera primero a él. Vs- 13.</a:t>
            </a:r>
          </a:p>
          <a:p>
            <a:pPr marL="411479" indent="-411479" defTabSz="877823">
              <a:spcBef>
                <a:spcPts val="900"/>
              </a:spcBef>
              <a:buClr>
                <a:srgbClr val="20497A"/>
              </a:buClr>
              <a:defRPr sz="3072"/>
            </a:pPr>
            <a:r>
              <a:rPr sz="3839">
                <a:solidFill>
                  <a:srgbClr val="20497A"/>
                </a:solidFill>
                <a:latin typeface="Candara"/>
                <a:ea typeface="Candara"/>
                <a:cs typeface="Candara"/>
                <a:sym typeface="Candara"/>
              </a:rPr>
              <a:t>Luego que él comiera entonces hiciera para ella y su hijo. Vs. 13.</a:t>
            </a:r>
          </a:p>
        </p:txBody>
      </p:sp>
      <p:pic>
        <p:nvPicPr>
          <p:cNvPr id="209"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8">
                                            <p:bg/>
                                          </p:spTgt>
                                        </p:tgtEl>
                                        <p:attrNameLst>
                                          <p:attrName>style.visibility</p:attrName>
                                        </p:attrNameLst>
                                      </p:cBhvr>
                                      <p:to>
                                        <p:strVal val="visible"/>
                                      </p:to>
                                    </p:set>
                                    <p:animEffect transition="in" filter="dissolve">
                                      <p:cBhvr>
                                        <p:cTn id="7" dur="500"/>
                                        <p:tgtEl>
                                          <p:spTgt spid="208">
                                            <p:bg/>
                                          </p:spTgt>
                                        </p:tgtEl>
                                      </p:cBhvr>
                                    </p:animEffect>
                                  </p:childTnLst>
                                </p:cTn>
                              </p:par>
                              <p:par>
                                <p:cTn id="8" presetID="9" presetClass="entr" presetSubtype="0" fill="hold" grpId="1" nodeType="withEffect">
                                  <p:stCondLst>
                                    <p:cond delay="0"/>
                                  </p:stCondLst>
                                  <p:iterate>
                                    <p:tmAbs val="0"/>
                                  </p:iterate>
                                  <p:childTnLst>
                                    <p:set>
                                      <p:cBhvr>
                                        <p:cTn id="9" fill="hold"/>
                                        <p:tgtEl>
                                          <p:spTgt spid="208">
                                            <p:txEl>
                                              <p:pRg st="0" end="0"/>
                                            </p:txEl>
                                          </p:spTgt>
                                        </p:tgtEl>
                                        <p:attrNameLst>
                                          <p:attrName>style.visibility</p:attrName>
                                        </p:attrNameLst>
                                      </p:cBhvr>
                                      <p:to>
                                        <p:strVal val="visible"/>
                                      </p:to>
                                    </p:set>
                                    <p:animEffect transition="in" filter="dissolve">
                                      <p:cBhvr>
                                        <p:cTn id="10" dur="500"/>
                                        <p:tgtEl>
                                          <p:spTgt spid="2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8">
                                            <p:txEl>
                                              <p:pRg st="1" end="1"/>
                                            </p:txEl>
                                          </p:spTgt>
                                        </p:tgtEl>
                                        <p:attrNameLst>
                                          <p:attrName>style.visibility</p:attrName>
                                        </p:attrNameLst>
                                      </p:cBhvr>
                                      <p:to>
                                        <p:strVal val="visible"/>
                                      </p:to>
                                    </p:set>
                                    <p:animEffect transition="in" filter="dissolve">
                                      <p:cBhvr>
                                        <p:cTn id="15" dur="500"/>
                                        <p:tgtEl>
                                          <p:spTgt spid="2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build="p"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1116252" y="208627"/>
            <a:ext cx="7797552" cy="2021110"/>
          </a:xfrm>
          <a:prstGeom prst="rect">
            <a:avLst/>
          </a:prstGeom>
        </p:spPr>
        <p:txBody>
          <a:bodyPr>
            <a:normAutofit fontScale="90000"/>
          </a:bodyPr>
          <a:lstStyle/>
          <a:p>
            <a:pPr defTabSz="896111">
              <a:defRPr sz="4312"/>
            </a:pPr>
            <a:r>
              <a:rPr b="1">
                <a:solidFill>
                  <a:srgbClr val="C00000"/>
                </a:solidFill>
                <a:latin typeface="Candara"/>
                <a:ea typeface="Candara"/>
                <a:cs typeface="Candara"/>
                <a:sym typeface="Candara"/>
              </a:rPr>
              <a:t>Ella creyó por fe  lo que se le prometió:</a:t>
            </a:r>
            <a:br>
              <a:rPr b="1">
                <a:solidFill>
                  <a:srgbClr val="C00000"/>
                </a:solidFill>
                <a:latin typeface="Candara"/>
                <a:ea typeface="Candara"/>
                <a:cs typeface="Candara"/>
                <a:sym typeface="Candara"/>
              </a:rPr>
            </a:br>
            <a:endParaRPr b="1">
              <a:solidFill>
                <a:srgbClr val="C00000"/>
              </a:solidFill>
              <a:latin typeface="Candara"/>
              <a:ea typeface="Candara"/>
              <a:cs typeface="Candara"/>
              <a:sym typeface="Candara"/>
            </a:endParaRPr>
          </a:p>
        </p:txBody>
      </p:sp>
      <p:pic>
        <p:nvPicPr>
          <p:cNvPr id="212"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213" name="Shape 213"/>
          <p:cNvSpPr>
            <a:spLocks noGrp="1"/>
          </p:cNvSpPr>
          <p:nvPr>
            <p:ph type="body" sz="half" idx="1"/>
          </p:nvPr>
        </p:nvSpPr>
        <p:spPr>
          <a:xfrm>
            <a:off x="1023573" y="2029499"/>
            <a:ext cx="6177969" cy="3672409"/>
          </a:xfrm>
          <a:prstGeom prst="rect">
            <a:avLst/>
          </a:prstGeom>
        </p:spPr>
        <p:txBody>
          <a:bodyPr>
            <a:normAutofit/>
          </a:bodyPr>
          <a:lstStyle/>
          <a:p>
            <a:pPr marL="385762" indent="-385762">
              <a:spcBef>
                <a:spcPts val="800"/>
              </a:spcBef>
              <a:buClr>
                <a:srgbClr val="20497A"/>
              </a:buClr>
            </a:pPr>
            <a:r>
              <a:rPr sz="3600">
                <a:solidFill>
                  <a:srgbClr val="20497A"/>
                </a:solidFill>
                <a:latin typeface="Candara"/>
                <a:ea typeface="Candara"/>
                <a:cs typeface="Candara"/>
                <a:sym typeface="Candara"/>
              </a:rPr>
              <a:t>La harina de la tinaja no escaseará. Vs. 14.</a:t>
            </a:r>
          </a:p>
          <a:p>
            <a:pPr marL="385762" indent="-385762">
              <a:spcBef>
                <a:spcPts val="800"/>
              </a:spcBef>
              <a:buClr>
                <a:srgbClr val="20497A"/>
              </a:buClr>
            </a:pPr>
            <a:r>
              <a:rPr sz="3600">
                <a:solidFill>
                  <a:srgbClr val="20497A"/>
                </a:solidFill>
                <a:latin typeface="Candara"/>
                <a:ea typeface="Candara"/>
                <a:cs typeface="Candara"/>
                <a:sym typeface="Candara"/>
              </a:rPr>
              <a:t>El aceite de la vasija no disminuirá. Vs- 14.</a:t>
            </a:r>
          </a:p>
          <a:p>
            <a:pPr marL="385762" indent="-385762">
              <a:spcBef>
                <a:spcPts val="800"/>
              </a:spcBef>
              <a:buClr>
                <a:srgbClr val="20497A"/>
              </a:buClr>
            </a:pPr>
            <a:r>
              <a:rPr sz="3600">
                <a:solidFill>
                  <a:srgbClr val="20497A"/>
                </a:solidFill>
                <a:latin typeface="Candara"/>
                <a:ea typeface="Candara"/>
                <a:cs typeface="Candara"/>
                <a:sym typeface="Candara"/>
              </a:rPr>
              <a:t>Jehová hará llover sobre la tierra. Vs. 14 up.</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3">
                                            <p:bg/>
                                          </p:spTgt>
                                        </p:tgtEl>
                                        <p:attrNameLst>
                                          <p:attrName>style.visibility</p:attrName>
                                        </p:attrNameLst>
                                      </p:cBhvr>
                                      <p:to>
                                        <p:strVal val="visible"/>
                                      </p:to>
                                    </p:set>
                                    <p:animEffect transition="in" filter="dissolve">
                                      <p:cBhvr>
                                        <p:cTn id="7" dur="500"/>
                                        <p:tgtEl>
                                          <p:spTgt spid="213">
                                            <p:bg/>
                                          </p:spTgt>
                                        </p:tgtEl>
                                      </p:cBhvr>
                                    </p:animEffect>
                                  </p:childTnLst>
                                </p:cTn>
                              </p:par>
                              <p:par>
                                <p:cTn id="8" presetID="9" presetClass="entr" presetSubtype="0" fill="hold" grpId="1" nodeType="withEffect">
                                  <p:stCondLst>
                                    <p:cond delay="0"/>
                                  </p:stCondLst>
                                  <p:iterate>
                                    <p:tmAbs val="0"/>
                                  </p:iterate>
                                  <p:childTnLst>
                                    <p:set>
                                      <p:cBhvr>
                                        <p:cTn id="9" fill="hold"/>
                                        <p:tgtEl>
                                          <p:spTgt spid="213">
                                            <p:txEl>
                                              <p:pRg st="0" end="0"/>
                                            </p:txEl>
                                          </p:spTgt>
                                        </p:tgtEl>
                                        <p:attrNameLst>
                                          <p:attrName>style.visibility</p:attrName>
                                        </p:attrNameLst>
                                      </p:cBhvr>
                                      <p:to>
                                        <p:strVal val="visible"/>
                                      </p:to>
                                    </p:set>
                                    <p:animEffect transition="in" filter="dissolve">
                                      <p:cBhvr>
                                        <p:cTn id="10" dur="500"/>
                                        <p:tgtEl>
                                          <p:spTgt spid="2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3">
                                            <p:txEl>
                                              <p:pRg st="1" end="1"/>
                                            </p:txEl>
                                          </p:spTgt>
                                        </p:tgtEl>
                                        <p:attrNameLst>
                                          <p:attrName>style.visibility</p:attrName>
                                        </p:attrNameLst>
                                      </p:cBhvr>
                                      <p:to>
                                        <p:strVal val="visible"/>
                                      </p:to>
                                    </p:set>
                                    <p:animEffect transition="in" filter="dissolve">
                                      <p:cBhvr>
                                        <p:cTn id="15" dur="500"/>
                                        <p:tgtEl>
                                          <p:spTgt spid="2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13">
                                            <p:txEl>
                                              <p:pRg st="2" end="2"/>
                                            </p:txEl>
                                          </p:spTgt>
                                        </p:tgtEl>
                                        <p:attrNameLst>
                                          <p:attrName>style.visibility</p:attrName>
                                        </p:attrNameLst>
                                      </p:cBhvr>
                                      <p:to>
                                        <p:strVal val="visible"/>
                                      </p:to>
                                    </p:set>
                                    <p:animEffect transition="in" filter="dissolve">
                                      <p:cBhvr>
                                        <p:cTn id="20" dur="500"/>
                                        <p:tgtEl>
                                          <p:spTgt spid="2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457363" y="2093509"/>
            <a:ext cx="7344816" cy="2880320"/>
          </a:xfrm>
          <a:prstGeom prst="rect">
            <a:avLst/>
          </a:prstGeom>
        </p:spPr>
        <p:txBody>
          <a:bodyPr>
            <a:normAutofit/>
          </a:bodyPr>
          <a:lstStyle>
            <a:lvl1pPr marL="1558636" indent="-1558636" algn="l">
              <a:buClr>
                <a:srgbClr val="800000"/>
              </a:buClr>
              <a:buSzPct val="200000"/>
              <a:buFont typeface="Trebuchet MS"/>
              <a:buAutoNum type="romanUcPeriod"/>
              <a:defRPr sz="6000" b="1">
                <a:solidFill>
                  <a:srgbClr val="800000"/>
                </a:solidFill>
                <a:effectLst>
                  <a:outerShdw blurRad="50800" dist="39000" dir="5460000" rotWithShape="0">
                    <a:srgbClr val="000000">
                      <a:alpha val="38000"/>
                    </a:srgbClr>
                  </a:outerShdw>
                </a:effectLst>
                <a:latin typeface="Candara"/>
                <a:ea typeface="Candara"/>
                <a:cs typeface="Candara"/>
                <a:sym typeface="Candara"/>
              </a:defRPr>
            </a:lvl1pPr>
          </a:lstStyle>
          <a:p>
            <a:pPr>
              <a:defRPr sz="4400" b="0">
                <a:solidFill>
                  <a:srgbClr val="000000"/>
                </a:solidFill>
                <a:effectLst/>
                <a:latin typeface="Calibri"/>
                <a:ea typeface="Calibri"/>
                <a:cs typeface="Calibri"/>
                <a:sym typeface="Calibri"/>
              </a:defRPr>
            </a:pPr>
            <a:r>
              <a:rPr sz="6000" b="1">
                <a:solidFill>
                  <a:srgbClr val="800000"/>
                </a:solidFill>
                <a:effectLst>
                  <a:outerShdw blurRad="50800" dist="39000" dir="5460000" rotWithShape="0">
                    <a:srgbClr val="000000">
                      <a:alpha val="38000"/>
                    </a:srgbClr>
                  </a:outerShdw>
                </a:effectLst>
                <a:latin typeface="Candara"/>
                <a:ea typeface="Candara"/>
                <a:cs typeface="Candara"/>
                <a:sym typeface="Candara"/>
              </a:rPr>
              <a:t>Un buen anciano promueve la mayordomía fiel.</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216" name="Shape 216"/>
          <p:cNvSpPr>
            <a:spLocks noGrp="1"/>
          </p:cNvSpPr>
          <p:nvPr>
            <p:ph type="body" idx="1"/>
          </p:nvPr>
        </p:nvSpPr>
        <p:spPr>
          <a:xfrm>
            <a:off x="827584" y="1772816"/>
            <a:ext cx="7488832" cy="3960440"/>
          </a:xfrm>
          <a:prstGeom prst="rect">
            <a:avLst/>
          </a:prstGeom>
        </p:spPr>
        <p:txBody>
          <a:bodyPr>
            <a:normAutofit/>
          </a:bodyPr>
          <a:lstStyle/>
          <a:p>
            <a:pPr marL="244316" indent="-244316" defTabSz="868680">
              <a:spcBef>
                <a:spcPts val="1000"/>
              </a:spcBef>
              <a:buClr>
                <a:srgbClr val="20497A"/>
              </a:buClr>
              <a:defRPr sz="3040"/>
            </a:pPr>
            <a:r>
              <a:rPr sz="2280" b="1" i="1">
                <a:solidFill>
                  <a:srgbClr val="20497A"/>
                </a:solidFill>
              </a:rPr>
              <a:t>“</a:t>
            </a:r>
            <a:r>
              <a:rPr sz="4180" i="1">
                <a:solidFill>
                  <a:srgbClr val="20497A"/>
                </a:solidFill>
                <a:latin typeface="Candara"/>
                <a:ea typeface="Candara"/>
                <a:cs typeface="Candara"/>
                <a:sym typeface="Candara"/>
              </a:rPr>
              <a:t>Entonces ella fue e hizo como le dijo Elías…”. </a:t>
            </a:r>
            <a:r>
              <a:rPr sz="3420" i="1">
                <a:solidFill>
                  <a:srgbClr val="20497A"/>
                </a:solidFill>
                <a:latin typeface="Candara"/>
                <a:ea typeface="Candara"/>
                <a:cs typeface="Candara"/>
                <a:sym typeface="Candara"/>
              </a:rPr>
              <a:t>Vs. 15.</a:t>
            </a:r>
          </a:p>
          <a:p>
            <a:pPr marL="447913" indent="-447913" defTabSz="868680">
              <a:spcBef>
                <a:spcPts val="1000"/>
              </a:spcBef>
              <a:buClr>
                <a:srgbClr val="20497A"/>
              </a:buClr>
              <a:defRPr sz="3040"/>
            </a:pPr>
            <a:r>
              <a:rPr sz="4180">
                <a:solidFill>
                  <a:srgbClr val="20497A"/>
                </a:solidFill>
                <a:latin typeface="Candara"/>
                <a:ea typeface="Candara"/>
                <a:cs typeface="Candara"/>
                <a:sym typeface="Candara"/>
              </a:rPr>
              <a:t>Demostró ser muy obediente.</a:t>
            </a:r>
          </a:p>
          <a:p>
            <a:pPr marL="447913" indent="-447913" defTabSz="868680">
              <a:spcBef>
                <a:spcPts val="1000"/>
              </a:spcBef>
              <a:buClr>
                <a:srgbClr val="20497A"/>
              </a:buClr>
              <a:defRPr sz="3040"/>
            </a:pPr>
            <a:r>
              <a:rPr sz="4180">
                <a:solidFill>
                  <a:srgbClr val="20497A"/>
                </a:solidFill>
                <a:latin typeface="Candara"/>
                <a:ea typeface="Candara"/>
                <a:cs typeface="Candara"/>
                <a:sym typeface="Candara"/>
              </a:rPr>
              <a:t>Demostró confiar plenamente en Dios.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6">
                                            <p:txEl>
                                              <p:pRg st="1" end="1"/>
                                            </p:txEl>
                                          </p:spTgt>
                                        </p:tgtEl>
                                        <p:attrNameLst>
                                          <p:attrName>style.visibility</p:attrName>
                                        </p:attrNameLst>
                                      </p:cBhvr>
                                      <p:to>
                                        <p:strVal val="visible"/>
                                      </p:to>
                                    </p:set>
                                    <p:animEffect transition="in" filter="dissolve">
                                      <p:cBhvr>
                                        <p:cTn id="7" dur="500"/>
                                        <p:tgtEl>
                                          <p:spTgt spid="2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216">
                                            <p:txEl>
                                              <p:pRg st="2" end="2"/>
                                            </p:txEl>
                                          </p:spTgt>
                                        </p:tgtEl>
                                        <p:attrNameLst>
                                          <p:attrName>style.visibility</p:attrName>
                                        </p:attrNameLst>
                                      </p:cBhvr>
                                      <p:to>
                                        <p:strVal val="visible"/>
                                      </p:to>
                                    </p:set>
                                    <p:animEffect transition="in" filter="dissolve">
                                      <p:cBhvr>
                                        <p:cTn id="12" dur="500"/>
                                        <p:tgtEl>
                                          <p:spTgt spid="2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body" idx="1"/>
          </p:nvPr>
        </p:nvSpPr>
        <p:spPr>
          <a:xfrm>
            <a:off x="395535" y="1268760"/>
            <a:ext cx="7427170" cy="4176464"/>
          </a:xfrm>
          <a:prstGeom prst="rect">
            <a:avLst/>
          </a:prstGeom>
        </p:spPr>
        <p:txBody>
          <a:bodyPr>
            <a:normAutofit/>
          </a:bodyPr>
          <a:lstStyle/>
          <a:p>
            <a:pPr marL="372903" indent="-372903" defTabSz="795527">
              <a:spcBef>
                <a:spcPts val="800"/>
              </a:spcBef>
              <a:buClr>
                <a:srgbClr val="20497A"/>
              </a:buClr>
              <a:defRPr sz="2784"/>
            </a:pPr>
            <a:r>
              <a:rPr sz="3480">
                <a:solidFill>
                  <a:srgbClr val="20497A"/>
                </a:solidFill>
                <a:latin typeface="Candara"/>
                <a:ea typeface="Candara"/>
                <a:cs typeface="Candara"/>
                <a:sym typeface="Candara"/>
              </a:rPr>
              <a:t>Aceptó que la obediencia y la fidelidad están por encima de los propios intereses.</a:t>
            </a:r>
          </a:p>
          <a:p>
            <a:pPr marL="372903" indent="-372903" defTabSz="795527">
              <a:spcBef>
                <a:spcPts val="800"/>
              </a:spcBef>
              <a:buClr>
                <a:srgbClr val="20497A"/>
              </a:buClr>
              <a:defRPr sz="2784"/>
            </a:pPr>
            <a:r>
              <a:rPr sz="3480">
                <a:solidFill>
                  <a:srgbClr val="20497A"/>
                </a:solidFill>
                <a:latin typeface="Candara"/>
                <a:ea typeface="Candara"/>
                <a:cs typeface="Candara"/>
                <a:sym typeface="Candara"/>
              </a:rPr>
              <a:t>Se olvidó de sí mismo para pensar en los demás.</a:t>
            </a:r>
          </a:p>
          <a:p>
            <a:pPr marL="372903" indent="-372903" defTabSz="795527">
              <a:spcBef>
                <a:spcPts val="800"/>
              </a:spcBef>
              <a:buClr>
                <a:srgbClr val="20497A"/>
              </a:buClr>
              <a:defRPr sz="2784"/>
            </a:pPr>
            <a:r>
              <a:rPr sz="3480">
                <a:solidFill>
                  <a:srgbClr val="20497A"/>
                </a:solidFill>
                <a:latin typeface="Candara"/>
                <a:ea typeface="Candara"/>
                <a:cs typeface="Candara"/>
                <a:sym typeface="Candara"/>
              </a:rPr>
              <a:t>Le dio a Dios el primer lugar y luego lo que quedara era para ella.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8">
                                            <p:bg/>
                                          </p:spTgt>
                                        </p:tgtEl>
                                        <p:attrNameLst>
                                          <p:attrName>style.visibility</p:attrName>
                                        </p:attrNameLst>
                                      </p:cBhvr>
                                      <p:to>
                                        <p:strVal val="visible"/>
                                      </p:to>
                                    </p:set>
                                    <p:animEffect transition="in" filter="dissolve">
                                      <p:cBhvr>
                                        <p:cTn id="7" dur="500"/>
                                        <p:tgtEl>
                                          <p:spTgt spid="218">
                                            <p:bg/>
                                          </p:spTgt>
                                        </p:tgtEl>
                                      </p:cBhvr>
                                    </p:animEffect>
                                  </p:childTnLst>
                                </p:cTn>
                              </p:par>
                              <p:par>
                                <p:cTn id="8" presetID="9" presetClass="entr" presetSubtype="0" fill="hold" grpId="1" nodeType="withEffect">
                                  <p:stCondLst>
                                    <p:cond delay="0"/>
                                  </p:stCondLst>
                                  <p:iterate>
                                    <p:tmAbs val="0"/>
                                  </p:iterate>
                                  <p:childTnLst>
                                    <p:set>
                                      <p:cBhvr>
                                        <p:cTn id="9" fill="hold"/>
                                        <p:tgtEl>
                                          <p:spTgt spid="218">
                                            <p:txEl>
                                              <p:pRg st="0" end="0"/>
                                            </p:txEl>
                                          </p:spTgt>
                                        </p:tgtEl>
                                        <p:attrNameLst>
                                          <p:attrName>style.visibility</p:attrName>
                                        </p:attrNameLst>
                                      </p:cBhvr>
                                      <p:to>
                                        <p:strVal val="visible"/>
                                      </p:to>
                                    </p:set>
                                    <p:animEffect transition="in" filter="dissolve">
                                      <p:cBhvr>
                                        <p:cTn id="10" dur="500"/>
                                        <p:tgtEl>
                                          <p:spTgt spid="2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8">
                                            <p:txEl>
                                              <p:pRg st="1" end="1"/>
                                            </p:txEl>
                                          </p:spTgt>
                                        </p:tgtEl>
                                        <p:attrNameLst>
                                          <p:attrName>style.visibility</p:attrName>
                                        </p:attrNameLst>
                                      </p:cBhvr>
                                      <p:to>
                                        <p:strVal val="visible"/>
                                      </p:to>
                                    </p:set>
                                    <p:animEffect transition="in" filter="dissolve">
                                      <p:cBhvr>
                                        <p:cTn id="15" dur="500"/>
                                        <p:tgtEl>
                                          <p:spTgt spid="2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18">
                                            <p:txEl>
                                              <p:pRg st="2" end="2"/>
                                            </p:txEl>
                                          </p:spTgt>
                                        </p:tgtEl>
                                        <p:attrNameLst>
                                          <p:attrName>style.visibility</p:attrName>
                                        </p:attrNameLst>
                                      </p:cBhvr>
                                      <p:to>
                                        <p:strVal val="visible"/>
                                      </p:to>
                                    </p:set>
                                    <p:animEffect transition="in" filter="dissolve">
                                      <p:cBhvr>
                                        <p:cTn id="20" dur="500"/>
                                        <p:tgtEl>
                                          <p:spTgt spid="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1" build="p"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xfrm>
            <a:off x="1126099" y="289511"/>
            <a:ext cx="7355161" cy="1617816"/>
          </a:xfrm>
          <a:prstGeom prst="rect">
            <a:avLst/>
          </a:prstGeom>
        </p:spPr>
        <p:txBody>
          <a:bodyPr>
            <a:normAutofit/>
          </a:bodyPr>
          <a:lstStyle>
            <a:lvl1pPr algn="l" defTabSz="832104">
              <a:defRPr sz="4368" b="1">
                <a:solidFill>
                  <a:srgbClr val="800000"/>
                </a:solidFill>
                <a:latin typeface="Candara"/>
                <a:ea typeface="Candara"/>
                <a:cs typeface="Candara"/>
                <a:sym typeface="Candara"/>
              </a:defRPr>
            </a:lvl1pPr>
          </a:lstStyle>
          <a:p>
            <a:pPr>
              <a:defRPr b="0">
                <a:solidFill>
                  <a:srgbClr val="000000"/>
                </a:solidFill>
                <a:latin typeface="Calibri"/>
                <a:ea typeface="Calibri"/>
                <a:cs typeface="Calibri"/>
                <a:sym typeface="Calibri"/>
              </a:defRPr>
            </a:pPr>
            <a:r>
              <a:rPr b="1">
                <a:solidFill>
                  <a:srgbClr val="800000"/>
                </a:solidFill>
                <a:latin typeface="Candara"/>
                <a:ea typeface="Candara"/>
                <a:cs typeface="Candara"/>
                <a:sym typeface="Candara"/>
              </a:rPr>
              <a:t>Sus ojos vieron el resultado de obedecer sin cuestionar:</a:t>
            </a:r>
          </a:p>
        </p:txBody>
      </p:sp>
      <p:sp>
        <p:nvSpPr>
          <p:cNvPr id="221" name="Shape 221"/>
          <p:cNvSpPr>
            <a:spLocks noGrp="1"/>
          </p:cNvSpPr>
          <p:nvPr>
            <p:ph type="body" idx="1"/>
          </p:nvPr>
        </p:nvSpPr>
        <p:spPr>
          <a:xfrm>
            <a:off x="323527" y="1628800"/>
            <a:ext cx="7200801" cy="4752528"/>
          </a:xfrm>
          <a:prstGeom prst="rect">
            <a:avLst/>
          </a:prstGeom>
        </p:spPr>
        <p:txBody>
          <a:bodyPr>
            <a:normAutofit/>
          </a:bodyPr>
          <a:lstStyle/>
          <a:p>
            <a:pPr marL="325540" indent="-325540" defTabSz="896111">
              <a:buClr>
                <a:srgbClr val="20497A"/>
              </a:buClr>
              <a:defRPr sz="3136"/>
            </a:pPr>
            <a:r>
              <a:rPr sz="3038">
                <a:solidFill>
                  <a:srgbClr val="20497A"/>
                </a:solidFill>
                <a:latin typeface="Candara"/>
                <a:ea typeface="Candara"/>
                <a:cs typeface="Candara"/>
                <a:sym typeface="Candara"/>
              </a:rPr>
              <a:t>La harina de la tinaja nunca escaseó. </a:t>
            </a:r>
            <a:r>
              <a:rPr sz="2352">
                <a:solidFill>
                  <a:srgbClr val="20497A"/>
                </a:solidFill>
                <a:latin typeface="Candara"/>
                <a:ea typeface="Candara"/>
                <a:cs typeface="Candara"/>
                <a:sym typeface="Candara"/>
              </a:rPr>
              <a:t>Vs. 16.</a:t>
            </a:r>
          </a:p>
          <a:p>
            <a:pPr marL="336042" indent="-336042" defTabSz="896111">
              <a:buClr>
                <a:srgbClr val="20497A"/>
              </a:buClr>
              <a:defRPr sz="3136"/>
            </a:pPr>
            <a:r>
              <a:rPr>
                <a:solidFill>
                  <a:srgbClr val="20497A"/>
                </a:solidFill>
                <a:latin typeface="Candara"/>
                <a:ea typeface="Candara"/>
                <a:cs typeface="Candara"/>
                <a:sym typeface="Candara"/>
              </a:rPr>
              <a:t>El aceite de la vasija nunca menguó. </a:t>
            </a:r>
            <a:r>
              <a:rPr sz="2352">
                <a:solidFill>
                  <a:srgbClr val="20497A"/>
                </a:solidFill>
                <a:latin typeface="Candara"/>
                <a:ea typeface="Candara"/>
                <a:cs typeface="Candara"/>
                <a:sym typeface="Candara"/>
              </a:rPr>
              <a:t>Vs. 16.</a:t>
            </a:r>
          </a:p>
          <a:p>
            <a:pPr marL="336042" indent="-336042" defTabSz="896111">
              <a:buClr>
                <a:srgbClr val="20497A"/>
              </a:buClr>
              <a:defRPr sz="3136"/>
            </a:pPr>
            <a:r>
              <a:rPr>
                <a:solidFill>
                  <a:srgbClr val="20497A"/>
                </a:solidFill>
                <a:latin typeface="Candara"/>
                <a:ea typeface="Candara"/>
                <a:cs typeface="Candara"/>
                <a:sym typeface="Candara"/>
              </a:rPr>
              <a:t>Ella comió durante toda esa etapa de crisis.  </a:t>
            </a:r>
            <a:r>
              <a:rPr sz="2352">
                <a:solidFill>
                  <a:srgbClr val="20497A"/>
                </a:solidFill>
                <a:latin typeface="Candara"/>
                <a:ea typeface="Candara"/>
                <a:cs typeface="Candara"/>
                <a:sym typeface="Candara"/>
              </a:rPr>
              <a:t>Vs. 15.</a:t>
            </a:r>
          </a:p>
          <a:p>
            <a:pPr marL="336042" indent="-336042" defTabSz="896111">
              <a:buClr>
                <a:srgbClr val="20497A"/>
              </a:buClr>
              <a:defRPr sz="3136"/>
            </a:pPr>
            <a:r>
              <a:rPr>
                <a:solidFill>
                  <a:srgbClr val="20497A"/>
                </a:solidFill>
                <a:latin typeface="Candara"/>
                <a:ea typeface="Candara"/>
                <a:cs typeface="Candara"/>
                <a:sym typeface="Candara"/>
              </a:rPr>
              <a:t>Su casa también comió durante todo esa etapa.</a:t>
            </a:r>
          </a:p>
          <a:p>
            <a:pPr marL="336042" indent="-336042" defTabSz="896111">
              <a:buClr>
                <a:srgbClr val="20497A"/>
              </a:buClr>
              <a:defRPr sz="3136"/>
            </a:pPr>
            <a:r>
              <a:rPr>
                <a:solidFill>
                  <a:srgbClr val="20497A"/>
                </a:solidFill>
                <a:latin typeface="Candara"/>
                <a:ea typeface="Candara"/>
                <a:cs typeface="Candara"/>
                <a:sym typeface="Candara"/>
              </a:rPr>
              <a:t>Su fidelidad benefició a su familia. </a:t>
            </a:r>
            <a:r>
              <a:rPr sz="2352">
                <a:solidFill>
                  <a:srgbClr val="20497A"/>
                </a:solidFill>
                <a:latin typeface="Candara"/>
                <a:ea typeface="Candara"/>
                <a:cs typeface="Candara"/>
                <a:sym typeface="Candara"/>
              </a:rPr>
              <a:t>Vs. 15.</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1">
                                            <p:bg/>
                                          </p:spTgt>
                                        </p:tgtEl>
                                        <p:attrNameLst>
                                          <p:attrName>style.visibility</p:attrName>
                                        </p:attrNameLst>
                                      </p:cBhvr>
                                      <p:to>
                                        <p:strVal val="visible"/>
                                      </p:to>
                                    </p:set>
                                    <p:animEffect transition="in" filter="dissolve">
                                      <p:cBhvr>
                                        <p:cTn id="7" dur="500"/>
                                        <p:tgtEl>
                                          <p:spTgt spid="221">
                                            <p:bg/>
                                          </p:spTgt>
                                        </p:tgtEl>
                                      </p:cBhvr>
                                    </p:animEffect>
                                  </p:childTnLst>
                                </p:cTn>
                              </p:par>
                              <p:par>
                                <p:cTn id="8" presetID="9" presetClass="entr" presetSubtype="0" fill="hold" grpId="1" nodeType="withEffect">
                                  <p:stCondLst>
                                    <p:cond delay="0"/>
                                  </p:stCondLst>
                                  <p:iterate>
                                    <p:tmAbs val="0"/>
                                  </p:iterate>
                                  <p:childTnLst>
                                    <p:set>
                                      <p:cBhvr>
                                        <p:cTn id="9" fill="hold"/>
                                        <p:tgtEl>
                                          <p:spTgt spid="221">
                                            <p:txEl>
                                              <p:pRg st="0" end="0"/>
                                            </p:txEl>
                                          </p:spTgt>
                                        </p:tgtEl>
                                        <p:attrNameLst>
                                          <p:attrName>style.visibility</p:attrName>
                                        </p:attrNameLst>
                                      </p:cBhvr>
                                      <p:to>
                                        <p:strVal val="visible"/>
                                      </p:to>
                                    </p:set>
                                    <p:animEffect transition="in" filter="dissolve">
                                      <p:cBhvr>
                                        <p:cTn id="10" dur="500"/>
                                        <p:tgtEl>
                                          <p:spTgt spid="2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21">
                                            <p:txEl>
                                              <p:pRg st="1" end="1"/>
                                            </p:txEl>
                                          </p:spTgt>
                                        </p:tgtEl>
                                        <p:attrNameLst>
                                          <p:attrName>style.visibility</p:attrName>
                                        </p:attrNameLst>
                                      </p:cBhvr>
                                      <p:to>
                                        <p:strVal val="visible"/>
                                      </p:to>
                                    </p:set>
                                    <p:animEffect transition="in" filter="dissolve">
                                      <p:cBhvr>
                                        <p:cTn id="15" dur="500"/>
                                        <p:tgtEl>
                                          <p:spTgt spid="22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21">
                                            <p:txEl>
                                              <p:pRg st="2" end="2"/>
                                            </p:txEl>
                                          </p:spTgt>
                                        </p:tgtEl>
                                        <p:attrNameLst>
                                          <p:attrName>style.visibility</p:attrName>
                                        </p:attrNameLst>
                                      </p:cBhvr>
                                      <p:to>
                                        <p:strVal val="visible"/>
                                      </p:to>
                                    </p:set>
                                    <p:animEffect transition="in" filter="dissolve">
                                      <p:cBhvr>
                                        <p:cTn id="20" dur="500"/>
                                        <p:tgtEl>
                                          <p:spTgt spid="2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21">
                                            <p:txEl>
                                              <p:pRg st="3" end="3"/>
                                            </p:txEl>
                                          </p:spTgt>
                                        </p:tgtEl>
                                        <p:attrNameLst>
                                          <p:attrName>style.visibility</p:attrName>
                                        </p:attrNameLst>
                                      </p:cBhvr>
                                      <p:to>
                                        <p:strVal val="visible"/>
                                      </p:to>
                                    </p:set>
                                    <p:animEffect transition="in" filter="dissolve">
                                      <p:cBhvr>
                                        <p:cTn id="25" dur="500"/>
                                        <p:tgtEl>
                                          <p:spTgt spid="22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21">
                                            <p:txEl>
                                              <p:pRg st="4" end="4"/>
                                            </p:txEl>
                                          </p:spTgt>
                                        </p:tgtEl>
                                        <p:attrNameLst>
                                          <p:attrName>style.visibility</p:attrName>
                                        </p:attrNameLst>
                                      </p:cBhvr>
                                      <p:to>
                                        <p:strVal val="visible"/>
                                      </p:to>
                                    </p:set>
                                    <p:animEffect transition="in" filter="dissolve">
                                      <p:cBhvr>
                                        <p:cTn id="30" dur="500"/>
                                        <p:tgtEl>
                                          <p:spTgt spid="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build="p"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title"/>
          </p:nvPr>
        </p:nvSpPr>
        <p:spPr>
          <a:xfrm>
            <a:off x="1439390" y="318570"/>
            <a:ext cx="6265219" cy="1676912"/>
          </a:xfrm>
          <a:prstGeom prst="rect">
            <a:avLst/>
          </a:prstGeom>
        </p:spPr>
        <p:txBody>
          <a:bodyPr>
            <a:normAutofit/>
          </a:bodyPr>
          <a:lstStyle>
            <a:lvl1pPr algn="l">
              <a:defRPr sz="4800" b="1">
                <a:solidFill>
                  <a:srgbClr val="C00000"/>
                </a:solidFill>
                <a:latin typeface="Candara"/>
                <a:ea typeface="Candara"/>
                <a:cs typeface="Candara"/>
                <a:sym typeface="Candara"/>
              </a:defRPr>
            </a:lvl1pPr>
          </a:lstStyle>
          <a:p>
            <a:pPr>
              <a:defRPr b="0">
                <a:solidFill>
                  <a:srgbClr val="000000"/>
                </a:solidFill>
                <a:latin typeface="Calibri"/>
                <a:ea typeface="Calibri"/>
                <a:cs typeface="Calibri"/>
                <a:sym typeface="Calibri"/>
              </a:defRPr>
            </a:pPr>
            <a:r>
              <a:rPr b="1">
                <a:solidFill>
                  <a:srgbClr val="C00000"/>
                </a:solidFill>
                <a:latin typeface="Candara"/>
                <a:ea typeface="Candara"/>
                <a:cs typeface="Candara"/>
                <a:sym typeface="Candara"/>
              </a:rPr>
              <a:t>Todavía le esperaba una prueba final.</a:t>
            </a:r>
          </a:p>
        </p:txBody>
      </p:sp>
      <p:sp>
        <p:nvSpPr>
          <p:cNvPr id="224" name="Shape 224"/>
          <p:cNvSpPr>
            <a:spLocks noGrp="1"/>
          </p:cNvSpPr>
          <p:nvPr>
            <p:ph type="body" idx="1"/>
          </p:nvPr>
        </p:nvSpPr>
        <p:spPr>
          <a:xfrm>
            <a:off x="251519" y="2204864"/>
            <a:ext cx="7344817" cy="3888432"/>
          </a:xfrm>
          <a:prstGeom prst="rect">
            <a:avLst/>
          </a:prstGeom>
        </p:spPr>
        <p:txBody>
          <a:bodyPr>
            <a:normAutofit/>
          </a:bodyPr>
          <a:lstStyle/>
          <a:p>
            <a:pPr marL="370331" indent="-370331" defTabSz="877823">
              <a:spcBef>
                <a:spcPts val="800"/>
              </a:spcBef>
              <a:buClr>
                <a:srgbClr val="20497A"/>
              </a:buClr>
              <a:defRPr sz="3072"/>
            </a:pPr>
            <a:r>
              <a:rPr sz="3455">
                <a:solidFill>
                  <a:srgbClr val="20497A"/>
                </a:solidFill>
                <a:latin typeface="Candara"/>
                <a:ea typeface="Candara"/>
                <a:cs typeface="Candara"/>
                <a:sym typeface="Candara"/>
              </a:rPr>
              <a:t>Su hijo se enfermó y murió.     1Reyes 17:17-18.</a:t>
            </a:r>
          </a:p>
          <a:p>
            <a:pPr marL="370331" indent="-370331" defTabSz="877823">
              <a:spcBef>
                <a:spcPts val="800"/>
              </a:spcBef>
              <a:buClr>
                <a:srgbClr val="20497A"/>
              </a:buClr>
              <a:defRPr sz="3072"/>
            </a:pPr>
            <a:r>
              <a:rPr sz="3455">
                <a:solidFill>
                  <a:srgbClr val="20497A"/>
                </a:solidFill>
                <a:latin typeface="Candara"/>
                <a:ea typeface="Candara"/>
                <a:cs typeface="Candara"/>
                <a:sym typeface="Candara"/>
              </a:rPr>
              <a:t> </a:t>
            </a:r>
            <a:r>
              <a:rPr sz="3455" i="1">
                <a:solidFill>
                  <a:srgbClr val="20497A"/>
                </a:solidFill>
                <a:latin typeface="Candara"/>
                <a:ea typeface="Candara"/>
                <a:cs typeface="Candara"/>
                <a:sym typeface="Candara"/>
              </a:rPr>
              <a:t>“Después de estas cosas aconteció que cayó enfermo el hijo del ama de la casa; y la enfermedad fue tan grave que no quedó en él aliento”. 1Reyes 17:17.</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4">
                                            <p:bg/>
                                          </p:spTgt>
                                        </p:tgtEl>
                                        <p:attrNameLst>
                                          <p:attrName>style.visibility</p:attrName>
                                        </p:attrNameLst>
                                      </p:cBhvr>
                                      <p:to>
                                        <p:strVal val="visible"/>
                                      </p:to>
                                    </p:set>
                                    <p:animEffect transition="in" filter="dissolve">
                                      <p:cBhvr>
                                        <p:cTn id="7" dur="500"/>
                                        <p:tgtEl>
                                          <p:spTgt spid="224">
                                            <p:bg/>
                                          </p:spTgt>
                                        </p:tgtEl>
                                      </p:cBhvr>
                                    </p:animEffect>
                                  </p:childTnLst>
                                </p:cTn>
                              </p:par>
                              <p:par>
                                <p:cTn id="8" presetID="9" presetClass="entr" presetSubtype="0" fill="hold" grpId="1" nodeType="withEffect">
                                  <p:stCondLst>
                                    <p:cond delay="0"/>
                                  </p:stCondLst>
                                  <p:iterate>
                                    <p:tmAbs val="0"/>
                                  </p:iterate>
                                  <p:childTnLst>
                                    <p:set>
                                      <p:cBhvr>
                                        <p:cTn id="9" fill="hold"/>
                                        <p:tgtEl>
                                          <p:spTgt spid="224">
                                            <p:txEl>
                                              <p:pRg st="0" end="0"/>
                                            </p:txEl>
                                          </p:spTgt>
                                        </p:tgtEl>
                                        <p:attrNameLst>
                                          <p:attrName>style.visibility</p:attrName>
                                        </p:attrNameLst>
                                      </p:cBhvr>
                                      <p:to>
                                        <p:strVal val="visible"/>
                                      </p:to>
                                    </p:set>
                                    <p:animEffect transition="in" filter="dissolve">
                                      <p:cBhvr>
                                        <p:cTn id="10" dur="500"/>
                                        <p:tgtEl>
                                          <p:spTgt spid="2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24">
                                            <p:txEl>
                                              <p:pRg st="1" end="1"/>
                                            </p:txEl>
                                          </p:spTgt>
                                        </p:tgtEl>
                                        <p:attrNameLst>
                                          <p:attrName>style.visibility</p:attrName>
                                        </p:attrNameLst>
                                      </p:cBhvr>
                                      <p:to>
                                        <p:strVal val="visible"/>
                                      </p:to>
                                    </p:set>
                                    <p:animEffect transition="in" filter="dissolve">
                                      <p:cBhvr>
                                        <p:cTn id="15" dur="500"/>
                                        <p:tgtEl>
                                          <p:spTgt spid="2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build="p"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body" sz="half" idx="1"/>
          </p:nvPr>
        </p:nvSpPr>
        <p:spPr>
          <a:xfrm>
            <a:off x="395535" y="1844824"/>
            <a:ext cx="6912769" cy="3528392"/>
          </a:xfrm>
          <a:prstGeom prst="rect">
            <a:avLst/>
          </a:prstGeom>
        </p:spPr>
        <p:txBody>
          <a:bodyPr>
            <a:normAutofit/>
          </a:bodyPr>
          <a:lstStyle/>
          <a:p>
            <a:pPr marL="471487" indent="-471487">
              <a:spcBef>
                <a:spcPts val="1000"/>
              </a:spcBef>
              <a:buClr>
                <a:srgbClr val="20497A"/>
              </a:buClr>
            </a:pPr>
            <a:r>
              <a:rPr sz="4400">
                <a:solidFill>
                  <a:srgbClr val="20497A"/>
                </a:solidFill>
                <a:latin typeface="Candara"/>
                <a:ea typeface="Candara"/>
                <a:cs typeface="Candara"/>
                <a:sym typeface="Candara"/>
              </a:rPr>
              <a:t>“El señor, como premio a su fidelidad y obediencia le devolvió la vida a su hijo mediante el profeta Elías”. </a:t>
            </a:r>
            <a:r>
              <a:rPr sz="4400" i="1">
                <a:solidFill>
                  <a:srgbClr val="20497A"/>
                </a:solidFill>
                <a:latin typeface="Candara"/>
                <a:ea typeface="Candara"/>
                <a:cs typeface="Candara"/>
                <a:sym typeface="Candara"/>
              </a:rPr>
              <a:t>Reyes 17:19-24</a:t>
            </a:r>
            <a:r>
              <a:rPr sz="2800" i="1">
                <a:solidFill>
                  <a:srgbClr val="20497A"/>
                </a:solidFill>
              </a:rPr>
              <a:t>.</a:t>
            </a:r>
          </a:p>
        </p:txBody>
      </p:sp>
      <p:pic>
        <p:nvPicPr>
          <p:cNvPr id="227"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230" name="Shape 230"/>
          <p:cNvSpPr>
            <a:spLocks noGrp="1"/>
          </p:cNvSpPr>
          <p:nvPr>
            <p:ph type="body" idx="1"/>
          </p:nvPr>
        </p:nvSpPr>
        <p:spPr>
          <a:xfrm>
            <a:off x="467543" y="2132856"/>
            <a:ext cx="7355162" cy="3888432"/>
          </a:xfrm>
          <a:prstGeom prst="rect">
            <a:avLst/>
          </a:prstGeom>
        </p:spPr>
        <p:txBody>
          <a:bodyPr>
            <a:normAutofit/>
          </a:bodyPr>
          <a:lstStyle/>
          <a:p>
            <a:pPr marL="428625" indent="-428625">
              <a:spcBef>
                <a:spcPts val="900"/>
              </a:spcBef>
              <a:buClr>
                <a:srgbClr val="20497A"/>
              </a:buClr>
            </a:pPr>
            <a:r>
              <a:rPr sz="4000">
                <a:solidFill>
                  <a:srgbClr val="20497A"/>
                </a:solidFill>
                <a:latin typeface="Candara"/>
                <a:ea typeface="Candara"/>
                <a:cs typeface="Candara"/>
                <a:sym typeface="Candara"/>
              </a:rPr>
              <a:t>“Él le dijo: Dame acá tu hijo. Entonces él lo tomó de su regazo, y lo llevó al aposento donde él estaba, y lo puso sobre su cama”. </a:t>
            </a:r>
            <a:r>
              <a:rPr>
                <a:solidFill>
                  <a:srgbClr val="20497A"/>
                </a:solidFill>
                <a:latin typeface="Candara"/>
                <a:ea typeface="Candara"/>
                <a:cs typeface="Candara"/>
                <a:sym typeface="Candara"/>
              </a:rPr>
              <a:t>Vs.19.</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body" sz="half" idx="1"/>
          </p:nvPr>
        </p:nvSpPr>
        <p:spPr>
          <a:xfrm>
            <a:off x="683567" y="2060848"/>
            <a:ext cx="6480721" cy="3773015"/>
          </a:xfrm>
          <a:prstGeom prst="rect">
            <a:avLst/>
          </a:prstGeom>
        </p:spPr>
        <p:txBody>
          <a:bodyPr>
            <a:normAutofit/>
          </a:bodyPr>
          <a:lstStyle>
            <a:lvl1pPr marL="428625" indent="-428625">
              <a:spcBef>
                <a:spcPts val="900"/>
              </a:spcBef>
              <a:buClr>
                <a:srgbClr val="20497A"/>
              </a:buClr>
              <a:defRPr sz="4000">
                <a:solidFill>
                  <a:srgbClr val="20497A"/>
                </a:solidFill>
                <a:latin typeface="Candara"/>
                <a:ea typeface="Candara"/>
                <a:cs typeface="Candara"/>
                <a:sym typeface="Candara"/>
              </a:defRPr>
            </a:lvl1pPr>
          </a:lstStyle>
          <a:p>
            <a:pPr>
              <a:defRPr sz="3200">
                <a:solidFill>
                  <a:srgbClr val="000000"/>
                </a:solidFill>
                <a:latin typeface="Calibri"/>
                <a:ea typeface="Calibri"/>
                <a:cs typeface="Calibri"/>
                <a:sym typeface="Calibri"/>
              </a:defRPr>
            </a:pPr>
            <a:r>
              <a:rPr sz="4000">
                <a:solidFill>
                  <a:srgbClr val="20497A"/>
                </a:solidFill>
                <a:latin typeface="Candara"/>
                <a:ea typeface="Candara"/>
                <a:cs typeface="Candara"/>
                <a:sym typeface="Candara"/>
              </a:rPr>
              <a:t>“Y se tendió sobre el niño tres veces y clamó a Jehová y dijo: Jehová Dios mío, te ruego que hagas volver el alma de este niño a él”.    Vs. 21.</a:t>
            </a:r>
          </a:p>
        </p:txBody>
      </p:sp>
      <p:pic>
        <p:nvPicPr>
          <p:cNvPr id="233" name="image2.png" descr="Bi.png"/>
          <p:cNvPicPr>
            <a:picLocks noChangeAspect="1"/>
          </p:cNvPicPr>
          <p:nvPr/>
        </p:nvPicPr>
        <p:blipFill>
          <a:blip r:embed="rId2">
            <a:extLst/>
          </a:blip>
          <a:stretch>
            <a:fillRect/>
          </a:stretch>
        </p:blipFill>
        <p:spPr>
          <a:xfrm>
            <a:off x="-1" y="4987339"/>
            <a:ext cx="2555777" cy="1898045"/>
          </a:xfrm>
          <a:prstGeom prst="rect">
            <a:avLst/>
          </a:prstGeom>
          <a:ln w="12700">
            <a:miter lim="400000"/>
          </a:ln>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236" name="Shape 236"/>
          <p:cNvSpPr>
            <a:spLocks noGrp="1"/>
          </p:cNvSpPr>
          <p:nvPr>
            <p:ph type="body" idx="1"/>
          </p:nvPr>
        </p:nvSpPr>
        <p:spPr>
          <a:xfrm>
            <a:off x="467543" y="1628800"/>
            <a:ext cx="6768753" cy="4032448"/>
          </a:xfrm>
          <a:prstGeom prst="rect">
            <a:avLst/>
          </a:prstGeom>
        </p:spPr>
        <p:txBody>
          <a:bodyPr>
            <a:normAutofit/>
          </a:bodyPr>
          <a:lstStyle/>
          <a:p>
            <a:pPr marL="385762" indent="-385762">
              <a:spcBef>
                <a:spcPts val="800"/>
              </a:spcBef>
              <a:buClr>
                <a:srgbClr val="20497A"/>
              </a:buClr>
            </a:pPr>
            <a:r>
              <a:rPr sz="3600">
                <a:solidFill>
                  <a:srgbClr val="20497A"/>
                </a:solidFill>
                <a:latin typeface="Candara"/>
                <a:ea typeface="Candara"/>
                <a:cs typeface="Candara"/>
                <a:sym typeface="Candara"/>
              </a:rPr>
              <a:t>“Y Jehová oyó la voz de Elías, y el alma del niño volvió a él, y revivió. Tomando luego Elías al niño, lo trajo del aposento a la casa, y lo dio a su madre, y le dijo Elías: Mira, tu hijo vive”. </a:t>
            </a:r>
            <a:r>
              <a:rPr sz="3600" i="1">
                <a:solidFill>
                  <a:srgbClr val="20497A"/>
                </a:solidFill>
                <a:latin typeface="Candara"/>
                <a:ea typeface="Candara"/>
                <a:cs typeface="Candara"/>
                <a:sym typeface="Candara"/>
              </a:rPr>
              <a:t>Vs. 22,23.</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body" sz="half" idx="1"/>
          </p:nvPr>
        </p:nvSpPr>
        <p:spPr>
          <a:xfrm>
            <a:off x="467543" y="1556792"/>
            <a:ext cx="6624737" cy="3744416"/>
          </a:xfrm>
          <a:prstGeom prst="rect">
            <a:avLst/>
          </a:prstGeom>
        </p:spPr>
        <p:txBody>
          <a:bodyPr>
            <a:normAutofit/>
          </a:bodyPr>
          <a:lstStyle/>
          <a:p>
            <a:pPr marL="428625" indent="-428625">
              <a:spcBef>
                <a:spcPts val="900"/>
              </a:spcBef>
              <a:buClr>
                <a:srgbClr val="20497A"/>
              </a:buClr>
            </a:pPr>
            <a:r>
              <a:rPr sz="4000">
                <a:solidFill>
                  <a:srgbClr val="20497A"/>
                </a:solidFill>
                <a:latin typeface="Candara"/>
                <a:ea typeface="Candara"/>
                <a:cs typeface="Candara"/>
                <a:sym typeface="Candara"/>
              </a:rPr>
              <a:t>“Entonces la mujer dijo a Elías: Ahora conozco que tú eres varón de Dios y que la palabra de Jehová es verdad en tu boca”. </a:t>
            </a:r>
            <a:r>
              <a:rPr sz="4000" i="1">
                <a:solidFill>
                  <a:srgbClr val="20497A"/>
                </a:solidFill>
                <a:latin typeface="Candara"/>
                <a:ea typeface="Candara"/>
                <a:cs typeface="Candara"/>
                <a:sym typeface="Candara"/>
              </a:rPr>
              <a:t>Vs. 24.</a:t>
            </a:r>
          </a:p>
        </p:txBody>
      </p:sp>
      <p:pic>
        <p:nvPicPr>
          <p:cNvPr id="239" name="image2.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body" idx="1"/>
          </p:nvPr>
        </p:nvSpPr>
        <p:spPr>
          <a:xfrm>
            <a:off x="467543" y="1412776"/>
            <a:ext cx="6768753" cy="4680520"/>
          </a:xfrm>
          <a:prstGeom prst="rect">
            <a:avLst/>
          </a:prstGeom>
        </p:spPr>
        <p:txBody>
          <a:bodyPr>
            <a:normAutofit/>
          </a:bodyPr>
          <a:lstStyle/>
          <a:p>
            <a:pPr marL="390196" indent="-390196">
              <a:lnSpc>
                <a:spcPct val="90000"/>
              </a:lnSpc>
              <a:buClr>
                <a:srgbClr val="20497A"/>
              </a:buClr>
              <a:defRPr sz="2900"/>
            </a:pPr>
            <a:r>
              <a:rPr sz="3300">
                <a:solidFill>
                  <a:srgbClr val="20497A"/>
                </a:solidFill>
                <a:latin typeface="Candara"/>
                <a:ea typeface="Candara"/>
                <a:cs typeface="Candara"/>
                <a:sym typeface="Candara"/>
              </a:rPr>
              <a:t>En estas dos historias queda resumida la diferencia que hay entre obedecer humildemente a Dios y el querer hacer nuestra propia voluntad. </a:t>
            </a:r>
          </a:p>
          <a:p>
            <a:pPr marL="390196" indent="-390196">
              <a:lnSpc>
                <a:spcPct val="90000"/>
              </a:lnSpc>
              <a:buClr>
                <a:srgbClr val="20497A"/>
              </a:buClr>
              <a:defRPr sz="2900"/>
            </a:pPr>
            <a:r>
              <a:rPr sz="3300">
                <a:solidFill>
                  <a:srgbClr val="20497A"/>
                </a:solidFill>
                <a:latin typeface="Candara"/>
                <a:ea typeface="Candara"/>
                <a:cs typeface="Candara"/>
                <a:sym typeface="Candara"/>
              </a:rPr>
              <a:t>La desobediencia de Ananías y Safira, trajo muerte.</a:t>
            </a:r>
          </a:p>
          <a:p>
            <a:pPr marL="390196" indent="-390196">
              <a:lnSpc>
                <a:spcPct val="90000"/>
              </a:lnSpc>
              <a:buClr>
                <a:srgbClr val="20497A"/>
              </a:buClr>
              <a:defRPr sz="2900"/>
            </a:pPr>
            <a:r>
              <a:rPr sz="3300">
                <a:solidFill>
                  <a:srgbClr val="20497A"/>
                </a:solidFill>
                <a:latin typeface="Candara"/>
                <a:ea typeface="Candara"/>
                <a:cs typeface="Candara"/>
                <a:sym typeface="Candara"/>
              </a:rPr>
              <a:t>La obediencia humilde de la viuda de Sarepta, trajo vida</a:t>
            </a:r>
            <a:r>
              <a:rPr sz="3300">
                <a:solidFill>
                  <a:srgbClr val="20497A"/>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1">
                                            <p:bg/>
                                          </p:spTgt>
                                        </p:tgtEl>
                                        <p:attrNameLst>
                                          <p:attrName>style.visibility</p:attrName>
                                        </p:attrNameLst>
                                      </p:cBhvr>
                                      <p:to>
                                        <p:strVal val="visible"/>
                                      </p:to>
                                    </p:set>
                                    <p:animEffect transition="in" filter="dissolve">
                                      <p:cBhvr>
                                        <p:cTn id="7" dur="500"/>
                                        <p:tgtEl>
                                          <p:spTgt spid="241">
                                            <p:bg/>
                                          </p:spTgt>
                                        </p:tgtEl>
                                      </p:cBhvr>
                                    </p:animEffect>
                                  </p:childTnLst>
                                </p:cTn>
                              </p:par>
                              <p:par>
                                <p:cTn id="8" presetID="9" presetClass="entr" presetSubtype="0" fill="hold" grpId="1" nodeType="withEffect">
                                  <p:stCondLst>
                                    <p:cond delay="0"/>
                                  </p:stCondLst>
                                  <p:iterate>
                                    <p:tmAbs val="0"/>
                                  </p:iterate>
                                  <p:childTnLst>
                                    <p:set>
                                      <p:cBhvr>
                                        <p:cTn id="9" fill="hold"/>
                                        <p:tgtEl>
                                          <p:spTgt spid="241">
                                            <p:txEl>
                                              <p:pRg st="0" end="0"/>
                                            </p:txEl>
                                          </p:spTgt>
                                        </p:tgtEl>
                                        <p:attrNameLst>
                                          <p:attrName>style.visibility</p:attrName>
                                        </p:attrNameLst>
                                      </p:cBhvr>
                                      <p:to>
                                        <p:strVal val="visible"/>
                                      </p:to>
                                    </p:set>
                                    <p:animEffect transition="in" filter="dissolve">
                                      <p:cBhvr>
                                        <p:cTn id="10" dur="500"/>
                                        <p:tgtEl>
                                          <p:spTgt spid="2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41">
                                            <p:txEl>
                                              <p:pRg st="1" end="1"/>
                                            </p:txEl>
                                          </p:spTgt>
                                        </p:tgtEl>
                                        <p:attrNameLst>
                                          <p:attrName>style.visibility</p:attrName>
                                        </p:attrNameLst>
                                      </p:cBhvr>
                                      <p:to>
                                        <p:strVal val="visible"/>
                                      </p:to>
                                    </p:set>
                                    <p:animEffect transition="in" filter="dissolve">
                                      <p:cBhvr>
                                        <p:cTn id="15" dur="500"/>
                                        <p:tgtEl>
                                          <p:spTgt spid="24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41">
                                            <p:txEl>
                                              <p:pRg st="2" end="2"/>
                                            </p:txEl>
                                          </p:spTgt>
                                        </p:tgtEl>
                                        <p:attrNameLst>
                                          <p:attrName>style.visibility</p:attrName>
                                        </p:attrNameLst>
                                      </p:cBhvr>
                                      <p:to>
                                        <p:strVal val="visible"/>
                                      </p:to>
                                    </p:set>
                                    <p:animEffect transition="in" filter="dissolve">
                                      <p:cBhvr>
                                        <p:cTn id="20" dur="500"/>
                                        <p:tgtEl>
                                          <p:spTgt spid="2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body" idx="1"/>
          </p:nvPr>
        </p:nvSpPr>
        <p:spPr>
          <a:xfrm>
            <a:off x="467543" y="1268760"/>
            <a:ext cx="6957113" cy="4680520"/>
          </a:xfrm>
          <a:prstGeom prst="rect">
            <a:avLst/>
          </a:prstGeom>
        </p:spPr>
        <p:txBody>
          <a:bodyPr>
            <a:normAutofit/>
          </a:bodyPr>
          <a:lstStyle/>
          <a:p>
            <a:pPr marL="385762" indent="-385762">
              <a:lnSpc>
                <a:spcPct val="90000"/>
              </a:lnSpc>
              <a:spcBef>
                <a:spcPts val="800"/>
              </a:spcBef>
              <a:buClr>
                <a:srgbClr val="20497A"/>
              </a:buClr>
            </a:pPr>
            <a:r>
              <a:rPr sz="3600">
                <a:solidFill>
                  <a:srgbClr val="20497A"/>
                </a:solidFill>
                <a:latin typeface="Candara"/>
                <a:ea typeface="Candara"/>
                <a:cs typeface="Candara"/>
                <a:sym typeface="Candara"/>
              </a:rPr>
              <a:t>Organiza semanas de mayordomía en la iglesia.</a:t>
            </a:r>
          </a:p>
          <a:p>
            <a:pPr marL="385762" indent="-385762">
              <a:lnSpc>
                <a:spcPct val="90000"/>
              </a:lnSpc>
              <a:spcBef>
                <a:spcPts val="800"/>
              </a:spcBef>
              <a:buClr>
                <a:srgbClr val="20497A"/>
              </a:buClr>
            </a:pPr>
            <a:r>
              <a:rPr sz="3600">
                <a:solidFill>
                  <a:srgbClr val="20497A"/>
                </a:solidFill>
                <a:latin typeface="Candara"/>
                <a:ea typeface="Candara"/>
                <a:cs typeface="Candara"/>
                <a:sym typeface="Candara"/>
              </a:rPr>
              <a:t>Periódicamente está predicando de este tema a la hermandad.</a:t>
            </a:r>
          </a:p>
          <a:p>
            <a:pPr marL="385762" indent="-385762">
              <a:lnSpc>
                <a:spcPct val="90000"/>
              </a:lnSpc>
              <a:spcBef>
                <a:spcPts val="800"/>
              </a:spcBef>
              <a:buClr>
                <a:srgbClr val="20497A"/>
              </a:buClr>
            </a:pPr>
            <a:r>
              <a:rPr sz="3600">
                <a:solidFill>
                  <a:srgbClr val="20497A"/>
                </a:solidFill>
                <a:latin typeface="Candara"/>
                <a:ea typeface="Candara"/>
                <a:cs typeface="Candara"/>
                <a:sym typeface="Candara"/>
              </a:rPr>
              <a:t>Es el primero que, junto a su familia, da ejemplo de fidelidad, sobre todo en la devolución de los diezmos.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18">
                                            <p:bg/>
                                          </p:spTgt>
                                        </p:tgtEl>
                                        <p:attrNameLst>
                                          <p:attrName>style.visibility</p:attrName>
                                        </p:attrNameLst>
                                      </p:cBhvr>
                                      <p:to>
                                        <p:strVal val="visible"/>
                                      </p:to>
                                    </p:set>
                                    <p:animEffect transition="in" filter="dissolve">
                                      <p:cBhvr>
                                        <p:cTn id="7" dur="500"/>
                                        <p:tgtEl>
                                          <p:spTgt spid="118">
                                            <p:bg/>
                                          </p:spTgt>
                                        </p:tgtEl>
                                      </p:cBhvr>
                                    </p:animEffect>
                                  </p:childTnLst>
                                </p:cTn>
                              </p:par>
                              <p:par>
                                <p:cTn id="8" presetID="9" presetClass="entr" presetSubtype="0" fill="hold" grpId="1" nodeType="withEffect">
                                  <p:stCondLst>
                                    <p:cond delay="0"/>
                                  </p:stCondLst>
                                  <p:iterate>
                                    <p:tmAbs val="0"/>
                                  </p:iterate>
                                  <p:childTnLst>
                                    <p:set>
                                      <p:cBhvr>
                                        <p:cTn id="9" fill="hold"/>
                                        <p:tgtEl>
                                          <p:spTgt spid="118">
                                            <p:txEl>
                                              <p:pRg st="0" end="0"/>
                                            </p:txEl>
                                          </p:spTgt>
                                        </p:tgtEl>
                                        <p:attrNameLst>
                                          <p:attrName>style.visibility</p:attrName>
                                        </p:attrNameLst>
                                      </p:cBhvr>
                                      <p:to>
                                        <p:strVal val="visible"/>
                                      </p:to>
                                    </p:set>
                                    <p:animEffect transition="in" filter="dissolve">
                                      <p:cBhvr>
                                        <p:cTn id="10" dur="500"/>
                                        <p:tgtEl>
                                          <p:spTgt spid="1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18">
                                            <p:txEl>
                                              <p:pRg st="1" end="1"/>
                                            </p:txEl>
                                          </p:spTgt>
                                        </p:tgtEl>
                                        <p:attrNameLst>
                                          <p:attrName>style.visibility</p:attrName>
                                        </p:attrNameLst>
                                      </p:cBhvr>
                                      <p:to>
                                        <p:strVal val="visible"/>
                                      </p:to>
                                    </p:set>
                                    <p:animEffect transition="in" filter="dissolve">
                                      <p:cBhvr>
                                        <p:cTn id="15" dur="500"/>
                                        <p:tgtEl>
                                          <p:spTgt spid="1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18">
                                            <p:txEl>
                                              <p:pRg st="2" end="2"/>
                                            </p:txEl>
                                          </p:spTgt>
                                        </p:tgtEl>
                                        <p:attrNameLst>
                                          <p:attrName>style.visibility</p:attrName>
                                        </p:attrNameLst>
                                      </p:cBhvr>
                                      <p:to>
                                        <p:strVal val="visible"/>
                                      </p:to>
                                    </p:set>
                                    <p:animEffect transition="in" filter="dissolve">
                                      <p:cBhvr>
                                        <p:cTn id="20" dur="500"/>
                                        <p:tgtEl>
                                          <p:spTgt spid="1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build="p"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xfrm>
            <a:off x="251519" y="2348880"/>
            <a:ext cx="7416825" cy="2088232"/>
          </a:xfrm>
          <a:prstGeom prst="rect">
            <a:avLst/>
          </a:prstGeom>
        </p:spPr>
        <p:txBody>
          <a:bodyPr>
            <a:normAutofit fontScale="90000"/>
          </a:bodyPr>
          <a:lstStyle>
            <a:lvl1pPr defTabSz="850391">
              <a:defRPr sz="6696" b="1">
                <a:solidFill>
                  <a:srgbClr val="800000"/>
                </a:solidFill>
                <a:effectLst>
                  <a:outerShdw blurRad="47244" dist="36270" dir="5460000" rotWithShape="0">
                    <a:srgbClr val="000000">
                      <a:alpha val="38000"/>
                    </a:srgbClr>
                  </a:outerShdw>
                </a:effectLst>
                <a:latin typeface="Candara"/>
                <a:ea typeface="Candara"/>
                <a:cs typeface="Candara"/>
                <a:sym typeface="Candara"/>
              </a:defRPr>
            </a:lvl1pPr>
          </a:lstStyle>
          <a:p>
            <a:pPr>
              <a:defRPr sz="4092" b="0">
                <a:solidFill>
                  <a:srgbClr val="000000"/>
                </a:solidFill>
                <a:effectLst/>
                <a:latin typeface="Calibri"/>
                <a:ea typeface="Calibri"/>
                <a:cs typeface="Calibri"/>
                <a:sym typeface="Calibri"/>
              </a:defRPr>
            </a:pPr>
            <a:r>
              <a:rPr sz="6696" b="1">
                <a:solidFill>
                  <a:srgbClr val="800000"/>
                </a:solidFill>
                <a:effectLst>
                  <a:outerShdw blurRad="47244" dist="36270" dir="5460000" rotWithShape="0">
                    <a:srgbClr val="000000">
                      <a:alpha val="38000"/>
                    </a:srgbClr>
                  </a:outerShdw>
                </a:effectLst>
                <a:latin typeface="Candara"/>
                <a:ea typeface="Candara"/>
                <a:cs typeface="Candara"/>
                <a:sym typeface="Candara"/>
              </a:rPr>
              <a:t>Reafirmando lo estudiado.</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body" idx="1"/>
          </p:nvPr>
        </p:nvSpPr>
        <p:spPr>
          <a:xfrm>
            <a:off x="251519" y="1484784"/>
            <a:ext cx="7056785" cy="4824536"/>
          </a:xfrm>
          <a:prstGeom prst="rect">
            <a:avLst/>
          </a:prstGeom>
        </p:spPr>
        <p:txBody>
          <a:bodyPr>
            <a:normAutofit/>
          </a:bodyPr>
          <a:lstStyle/>
          <a:p>
            <a:pPr marL="450056" indent="-450056">
              <a:spcBef>
                <a:spcPts val="600"/>
              </a:spcBef>
              <a:buClr>
                <a:srgbClr val="20497A"/>
              </a:buClr>
              <a:buFont typeface="Trebuchet MS"/>
              <a:buAutoNum type="arabicPeriod"/>
            </a:pPr>
            <a:r>
              <a:rPr sz="2800">
                <a:solidFill>
                  <a:srgbClr val="20497A"/>
                </a:solidFill>
                <a:latin typeface="Candara"/>
                <a:ea typeface="Candara"/>
                <a:cs typeface="Candara"/>
                <a:sym typeface="Candara"/>
              </a:rPr>
              <a:t>Anote cuatro formas como un anciano puede promover la Mayordomía.</a:t>
            </a:r>
          </a:p>
          <a:p>
            <a:pPr marL="450056" indent="-450056">
              <a:spcBef>
                <a:spcPts val="600"/>
              </a:spcBef>
              <a:buClr>
                <a:srgbClr val="20497A"/>
              </a:buClr>
              <a:buFont typeface="Trebuchet MS"/>
              <a:buAutoNum type="arabicPeriod"/>
            </a:pPr>
            <a:r>
              <a:rPr sz="2800">
                <a:solidFill>
                  <a:srgbClr val="20497A"/>
                </a:solidFill>
                <a:latin typeface="Candara"/>
                <a:ea typeface="Candara"/>
                <a:cs typeface="Candara"/>
                <a:sym typeface="Candara"/>
              </a:rPr>
              <a:t>¿Qué debe enseñar el anciano a la iglesia en torno a los diezmos?</a:t>
            </a:r>
          </a:p>
          <a:p>
            <a:pPr marL="450056" indent="-450056">
              <a:spcBef>
                <a:spcPts val="600"/>
              </a:spcBef>
              <a:buClr>
                <a:srgbClr val="20497A"/>
              </a:buClr>
              <a:buFont typeface="Trebuchet MS"/>
              <a:buAutoNum type="arabicPeriod"/>
            </a:pPr>
            <a:r>
              <a:rPr sz="2800">
                <a:solidFill>
                  <a:srgbClr val="20497A"/>
                </a:solidFill>
                <a:latin typeface="Candara"/>
                <a:ea typeface="Candara"/>
                <a:cs typeface="Candara"/>
                <a:sym typeface="Candara"/>
              </a:rPr>
              <a:t>En la promoción de las ofrendas: ¿Qué debe enseñar un anciano?</a:t>
            </a:r>
          </a:p>
          <a:p>
            <a:pPr marL="450056" indent="-450056">
              <a:spcBef>
                <a:spcPts val="600"/>
              </a:spcBef>
              <a:buClr>
                <a:srgbClr val="20497A"/>
              </a:buClr>
              <a:buFont typeface="Trebuchet MS"/>
              <a:buAutoNum type="arabicPeriod"/>
            </a:pPr>
            <a:r>
              <a:rPr sz="2800">
                <a:solidFill>
                  <a:srgbClr val="20497A"/>
                </a:solidFill>
                <a:latin typeface="Candara"/>
                <a:ea typeface="Candara"/>
                <a:cs typeface="Candara"/>
                <a:sym typeface="Candara"/>
              </a:rPr>
              <a:t>La gran lección de la historia de Ananías y Safira.</a:t>
            </a:r>
          </a:p>
          <a:p>
            <a:pPr marL="450056" indent="-450056">
              <a:spcBef>
                <a:spcPts val="600"/>
              </a:spcBef>
              <a:buClr>
                <a:srgbClr val="20497A"/>
              </a:buClr>
              <a:buFont typeface="Trebuchet MS"/>
              <a:buAutoNum type="arabicPeriod"/>
            </a:pPr>
            <a:r>
              <a:rPr sz="2800">
                <a:solidFill>
                  <a:srgbClr val="20497A"/>
                </a:solidFill>
                <a:latin typeface="Candara"/>
                <a:ea typeface="Candara"/>
                <a:cs typeface="Candara"/>
                <a:sym typeface="Candara"/>
              </a:rPr>
              <a:t>La gran lección de la historia de la viuda de Sarepta y Elías.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5">
                                            <p:bg/>
                                          </p:spTgt>
                                        </p:tgtEl>
                                        <p:attrNameLst>
                                          <p:attrName>style.visibility</p:attrName>
                                        </p:attrNameLst>
                                      </p:cBhvr>
                                      <p:to>
                                        <p:strVal val="visible"/>
                                      </p:to>
                                    </p:set>
                                    <p:animEffect transition="in" filter="dissolve">
                                      <p:cBhvr>
                                        <p:cTn id="7" dur="500"/>
                                        <p:tgtEl>
                                          <p:spTgt spid="245">
                                            <p:bg/>
                                          </p:spTgt>
                                        </p:tgtEl>
                                      </p:cBhvr>
                                    </p:animEffect>
                                  </p:childTnLst>
                                </p:cTn>
                              </p:par>
                              <p:par>
                                <p:cTn id="8" presetID="9" presetClass="entr" presetSubtype="0" fill="hold" grpId="1" nodeType="withEffect">
                                  <p:stCondLst>
                                    <p:cond delay="0"/>
                                  </p:stCondLst>
                                  <p:iterate>
                                    <p:tmAbs val="0"/>
                                  </p:iterate>
                                  <p:childTnLst>
                                    <p:set>
                                      <p:cBhvr>
                                        <p:cTn id="9" fill="hold"/>
                                        <p:tgtEl>
                                          <p:spTgt spid="245">
                                            <p:txEl>
                                              <p:pRg st="0" end="0"/>
                                            </p:txEl>
                                          </p:spTgt>
                                        </p:tgtEl>
                                        <p:attrNameLst>
                                          <p:attrName>style.visibility</p:attrName>
                                        </p:attrNameLst>
                                      </p:cBhvr>
                                      <p:to>
                                        <p:strVal val="visible"/>
                                      </p:to>
                                    </p:set>
                                    <p:animEffect transition="in" filter="dissolve">
                                      <p:cBhvr>
                                        <p:cTn id="10" dur="500"/>
                                        <p:tgtEl>
                                          <p:spTgt spid="2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45">
                                            <p:txEl>
                                              <p:pRg st="1" end="1"/>
                                            </p:txEl>
                                          </p:spTgt>
                                        </p:tgtEl>
                                        <p:attrNameLst>
                                          <p:attrName>style.visibility</p:attrName>
                                        </p:attrNameLst>
                                      </p:cBhvr>
                                      <p:to>
                                        <p:strVal val="visible"/>
                                      </p:to>
                                    </p:set>
                                    <p:animEffect transition="in" filter="dissolve">
                                      <p:cBhvr>
                                        <p:cTn id="15" dur="500"/>
                                        <p:tgtEl>
                                          <p:spTgt spid="24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45">
                                            <p:txEl>
                                              <p:pRg st="2" end="2"/>
                                            </p:txEl>
                                          </p:spTgt>
                                        </p:tgtEl>
                                        <p:attrNameLst>
                                          <p:attrName>style.visibility</p:attrName>
                                        </p:attrNameLst>
                                      </p:cBhvr>
                                      <p:to>
                                        <p:strVal val="visible"/>
                                      </p:to>
                                    </p:set>
                                    <p:animEffect transition="in" filter="dissolve">
                                      <p:cBhvr>
                                        <p:cTn id="20" dur="500"/>
                                        <p:tgtEl>
                                          <p:spTgt spid="24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45">
                                            <p:txEl>
                                              <p:pRg st="3" end="3"/>
                                            </p:txEl>
                                          </p:spTgt>
                                        </p:tgtEl>
                                        <p:attrNameLst>
                                          <p:attrName>style.visibility</p:attrName>
                                        </p:attrNameLst>
                                      </p:cBhvr>
                                      <p:to>
                                        <p:strVal val="visible"/>
                                      </p:to>
                                    </p:set>
                                    <p:animEffect transition="in" filter="dissolve">
                                      <p:cBhvr>
                                        <p:cTn id="25" dur="500"/>
                                        <p:tgtEl>
                                          <p:spTgt spid="24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45">
                                            <p:txEl>
                                              <p:pRg st="4" end="4"/>
                                            </p:txEl>
                                          </p:spTgt>
                                        </p:tgtEl>
                                        <p:attrNameLst>
                                          <p:attrName>style.visibility</p:attrName>
                                        </p:attrNameLst>
                                      </p:cBhvr>
                                      <p:to>
                                        <p:strVal val="visible"/>
                                      </p:to>
                                    </p:set>
                                    <p:animEffect transition="in" filter="dissolve">
                                      <p:cBhvr>
                                        <p:cTn id="30" dur="500"/>
                                        <p:tgtEl>
                                          <p:spTgt spid="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1" build="p"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body" idx="1"/>
          </p:nvPr>
        </p:nvSpPr>
        <p:spPr>
          <a:xfrm>
            <a:off x="457200" y="1196753"/>
            <a:ext cx="6707088" cy="4392488"/>
          </a:xfrm>
          <a:prstGeom prst="rect">
            <a:avLst/>
          </a:prstGeom>
        </p:spPr>
        <p:txBody>
          <a:bodyPr>
            <a:normAutofit/>
          </a:bodyPr>
          <a:lstStyle>
            <a:lvl1pPr marL="420052" indent="-420052" defTabSz="896111">
              <a:spcBef>
                <a:spcPts val="900"/>
              </a:spcBef>
              <a:buClr>
                <a:srgbClr val="20497A"/>
              </a:buClr>
              <a:defRPr sz="3920" i="1">
                <a:solidFill>
                  <a:srgbClr val="20497A"/>
                </a:solidFill>
                <a:latin typeface="Candara"/>
                <a:ea typeface="Candara"/>
                <a:cs typeface="Candara"/>
                <a:sym typeface="Candara"/>
              </a:defRPr>
            </a:lvl1pPr>
          </a:lstStyle>
          <a:p>
            <a:pPr>
              <a:defRPr sz="3136" i="0">
                <a:solidFill>
                  <a:srgbClr val="000000"/>
                </a:solidFill>
                <a:latin typeface="Calibri"/>
                <a:ea typeface="Calibri"/>
                <a:cs typeface="Calibri"/>
                <a:sym typeface="Calibri"/>
              </a:defRPr>
            </a:pPr>
            <a:r>
              <a:rPr sz="3920" i="1">
                <a:solidFill>
                  <a:srgbClr val="20497A"/>
                </a:solidFill>
                <a:latin typeface="Candara"/>
                <a:ea typeface="Candara"/>
                <a:cs typeface="Candara"/>
                <a:sym typeface="Candara"/>
              </a:rPr>
              <a:t>“Los que ocupan cargos de responsabilidad en la iglesia no deben ser negligentes, sino que deben preocuparse de que los miembros sean fieles en el cumplimiento de su deber…</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body" idx="1"/>
          </p:nvPr>
        </p:nvSpPr>
        <p:spPr>
          <a:xfrm>
            <a:off x="682660" y="1297834"/>
            <a:ext cx="6696745" cy="3888433"/>
          </a:xfrm>
          <a:prstGeom prst="rect">
            <a:avLst/>
          </a:prstGeom>
        </p:spPr>
        <p:txBody>
          <a:bodyPr>
            <a:normAutofit/>
          </a:bodyPr>
          <a:lstStyle/>
          <a:p>
            <a:pPr marL="347186" indent="-347186" defTabSz="822959">
              <a:buClr>
                <a:srgbClr val="20497A"/>
              </a:buClr>
              <a:defRPr sz="2880"/>
            </a:pPr>
            <a:r>
              <a:rPr sz="3239" i="1">
                <a:solidFill>
                  <a:srgbClr val="20497A"/>
                </a:solidFill>
                <a:latin typeface="Candara"/>
                <a:ea typeface="Candara"/>
                <a:cs typeface="Candara"/>
                <a:sym typeface="Candara"/>
              </a:rPr>
              <a:t>Que los ancianos y los dirigentes de la iglesia sigan las instrucciones de la palabra sagrada, e insten a sus miembros acerca de la necesidad de ser fieles en el pago de las promesas, los diezmos y las ofrendas”</a:t>
            </a:r>
            <a:r>
              <a:rPr>
                <a:solidFill>
                  <a:srgbClr val="20497A"/>
                </a:solidFill>
                <a:latin typeface="Candara"/>
                <a:ea typeface="Candara"/>
                <a:cs typeface="Candara"/>
                <a:sym typeface="Candara"/>
              </a:rPr>
              <a:t>.               </a:t>
            </a:r>
            <a:r>
              <a:rPr sz="2159">
                <a:solidFill>
                  <a:srgbClr val="20497A"/>
                </a:solidFill>
                <a:latin typeface="Candara"/>
                <a:ea typeface="Candara"/>
                <a:cs typeface="Candara"/>
                <a:sym typeface="Candara"/>
              </a:rPr>
              <a:t>CMC, página 112</a:t>
            </a:r>
            <a:r>
              <a:rPr>
                <a:solidFill>
                  <a:srgbClr val="20497A"/>
                </a:solidFill>
                <a:latin typeface="Candara"/>
                <a:ea typeface="Candara"/>
                <a:cs typeface="Candara"/>
                <a:sym typeface="Candara"/>
              </a:rPr>
              <a:t>.</a:t>
            </a:r>
          </a:p>
        </p:txBody>
      </p:sp>
      <p:pic>
        <p:nvPicPr>
          <p:cNvPr id="250" name="image3.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50"/>
                                        </p:tgtEl>
                                        <p:attrNameLst>
                                          <p:attrName>style.visibility</p:attrName>
                                        </p:attrNameLst>
                                      </p:cBhvr>
                                      <p:to>
                                        <p:strVal val="visible"/>
                                      </p:to>
                                    </p:set>
                                    <p:animEffect transition="in" filter="dissolve">
                                      <p:cBhvr>
                                        <p:cTn id="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body" idx="1"/>
          </p:nvPr>
        </p:nvSpPr>
        <p:spPr>
          <a:xfrm>
            <a:off x="251519" y="1268760"/>
            <a:ext cx="7067130" cy="4608512"/>
          </a:xfrm>
          <a:prstGeom prst="rect">
            <a:avLst/>
          </a:prstGeom>
        </p:spPr>
        <p:txBody>
          <a:bodyPr>
            <a:normAutofit/>
          </a:bodyPr>
          <a:lstStyle/>
          <a:p>
            <a:pPr>
              <a:lnSpc>
                <a:spcPct val="90000"/>
              </a:lnSpc>
              <a:buClr>
                <a:srgbClr val="20497A"/>
              </a:buClr>
            </a:pPr>
            <a:r>
              <a:rPr>
                <a:solidFill>
                  <a:srgbClr val="20497A"/>
                </a:solidFill>
                <a:latin typeface="Candara"/>
                <a:ea typeface="Candara"/>
                <a:cs typeface="Candara"/>
                <a:sym typeface="Candara"/>
              </a:rPr>
              <a:t>Presenta los principios de mayordomía con claridad a la iglesia.</a:t>
            </a:r>
          </a:p>
          <a:p>
            <a:pPr>
              <a:lnSpc>
                <a:spcPct val="90000"/>
              </a:lnSpc>
              <a:buClr>
                <a:srgbClr val="20497A"/>
              </a:buClr>
            </a:pPr>
            <a:r>
              <a:rPr>
                <a:solidFill>
                  <a:srgbClr val="20497A"/>
                </a:solidFill>
                <a:latin typeface="Candara"/>
                <a:ea typeface="Candara"/>
                <a:cs typeface="Candara"/>
                <a:sym typeface="Candara"/>
              </a:rPr>
              <a:t>Asume la responsabilidad de la mayordomía en su iglesia sin pensar que es un tema que le compete solo al pastor.</a:t>
            </a:r>
          </a:p>
          <a:p>
            <a:pPr>
              <a:lnSpc>
                <a:spcPct val="90000"/>
              </a:lnSpc>
              <a:buClr>
                <a:srgbClr val="20497A"/>
              </a:buClr>
            </a:pPr>
            <a:r>
              <a:rPr>
                <a:solidFill>
                  <a:srgbClr val="20497A"/>
                </a:solidFill>
                <a:latin typeface="Candara"/>
                <a:ea typeface="Candara"/>
                <a:cs typeface="Candara"/>
                <a:sym typeface="Candara"/>
              </a:rPr>
              <a:t>No permite interpretaciones erradas en cuanto al tema de los diezmos y las ofrendas</a:t>
            </a:r>
            <a:r>
              <a:rPr sz="2800" b="1" i="1">
                <a:solidFill>
                  <a:srgbClr val="20497A"/>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0">
                                            <p:bg/>
                                          </p:spTgt>
                                        </p:tgtEl>
                                        <p:attrNameLst>
                                          <p:attrName>style.visibility</p:attrName>
                                        </p:attrNameLst>
                                      </p:cBhvr>
                                      <p:to>
                                        <p:strVal val="visible"/>
                                      </p:to>
                                    </p:set>
                                    <p:animEffect transition="in" filter="dissolve">
                                      <p:cBhvr>
                                        <p:cTn id="7" dur="500"/>
                                        <p:tgtEl>
                                          <p:spTgt spid="120">
                                            <p:bg/>
                                          </p:spTgt>
                                        </p:tgtEl>
                                      </p:cBhvr>
                                    </p:animEffect>
                                  </p:childTnLst>
                                </p:cTn>
                              </p:par>
                              <p:par>
                                <p:cTn id="8" presetID="9" presetClass="entr" presetSubtype="0" fill="hold" grpId="1" nodeType="withEffect">
                                  <p:stCondLst>
                                    <p:cond delay="0"/>
                                  </p:stCondLst>
                                  <p:iterate>
                                    <p:tmAbs val="0"/>
                                  </p:iterate>
                                  <p:childTnLst>
                                    <p:set>
                                      <p:cBhvr>
                                        <p:cTn id="9" fill="hold"/>
                                        <p:tgtEl>
                                          <p:spTgt spid="120">
                                            <p:txEl>
                                              <p:pRg st="0" end="0"/>
                                            </p:txEl>
                                          </p:spTgt>
                                        </p:tgtEl>
                                        <p:attrNameLst>
                                          <p:attrName>style.visibility</p:attrName>
                                        </p:attrNameLst>
                                      </p:cBhvr>
                                      <p:to>
                                        <p:strVal val="visible"/>
                                      </p:to>
                                    </p:set>
                                    <p:animEffect transition="in" filter="dissolve">
                                      <p:cBhvr>
                                        <p:cTn id="10" dur="500"/>
                                        <p:tgtEl>
                                          <p:spTgt spid="1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20">
                                            <p:txEl>
                                              <p:pRg st="1" end="1"/>
                                            </p:txEl>
                                          </p:spTgt>
                                        </p:tgtEl>
                                        <p:attrNameLst>
                                          <p:attrName>style.visibility</p:attrName>
                                        </p:attrNameLst>
                                      </p:cBhvr>
                                      <p:to>
                                        <p:strVal val="visible"/>
                                      </p:to>
                                    </p:set>
                                    <p:animEffect transition="in" filter="dissolve">
                                      <p:cBhvr>
                                        <p:cTn id="15" dur="500"/>
                                        <p:tgtEl>
                                          <p:spTgt spid="1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20">
                                            <p:txEl>
                                              <p:pRg st="2" end="2"/>
                                            </p:txEl>
                                          </p:spTgt>
                                        </p:tgtEl>
                                        <p:attrNameLst>
                                          <p:attrName>style.visibility</p:attrName>
                                        </p:attrNameLst>
                                      </p:cBhvr>
                                      <p:to>
                                        <p:strVal val="visible"/>
                                      </p:to>
                                    </p:set>
                                    <p:animEffect transition="in" filter="dissolve">
                                      <p:cBhvr>
                                        <p:cTn id="20" dur="500"/>
                                        <p:tgtEl>
                                          <p:spTgt spid="1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body" idx="1"/>
          </p:nvPr>
        </p:nvSpPr>
        <p:spPr>
          <a:xfrm>
            <a:off x="251519" y="2132856"/>
            <a:ext cx="6851106" cy="3672408"/>
          </a:xfrm>
          <a:prstGeom prst="rect">
            <a:avLst/>
          </a:prstGeom>
        </p:spPr>
        <p:txBody>
          <a:bodyPr>
            <a:normAutofit/>
          </a:bodyPr>
          <a:lstStyle/>
          <a:p>
            <a:pPr marL="339470" indent="-339470" defTabSz="905255">
              <a:buClr>
                <a:srgbClr val="20497A"/>
              </a:buClr>
              <a:defRPr sz="3168"/>
            </a:pPr>
            <a:r>
              <a:rPr>
                <a:solidFill>
                  <a:srgbClr val="20497A"/>
                </a:solidFill>
                <a:latin typeface="Candara"/>
                <a:ea typeface="Candara"/>
                <a:cs typeface="Candara"/>
                <a:sym typeface="Candara"/>
              </a:rPr>
              <a:t>Está pendiente de presentarle a su iglesia el informe mensual, de crecimiento o disminución, de la mayordomía.</a:t>
            </a:r>
          </a:p>
          <a:p>
            <a:pPr marL="339470" indent="-339470" defTabSz="905255">
              <a:buClr>
                <a:srgbClr val="20497A"/>
              </a:buClr>
              <a:defRPr sz="3168"/>
            </a:pPr>
            <a:r>
              <a:rPr>
                <a:solidFill>
                  <a:srgbClr val="20497A"/>
                </a:solidFill>
                <a:latin typeface="Candara"/>
                <a:ea typeface="Candara"/>
                <a:cs typeface="Candara"/>
                <a:sym typeface="Candara"/>
              </a:rPr>
              <a:t>Presenta el tema de la mayordomía como un tema de vida o muerte y no como un tema opcional</a:t>
            </a:r>
            <a:r>
              <a:rPr sz="1979" b="1" i="1">
                <a:solidFill>
                  <a:srgbClr val="20497A"/>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2">
                                            <p:bg/>
                                          </p:spTgt>
                                        </p:tgtEl>
                                        <p:attrNameLst>
                                          <p:attrName>style.visibility</p:attrName>
                                        </p:attrNameLst>
                                      </p:cBhvr>
                                      <p:to>
                                        <p:strVal val="visible"/>
                                      </p:to>
                                    </p:set>
                                    <p:animEffect transition="in" filter="dissolve">
                                      <p:cBhvr>
                                        <p:cTn id="7" dur="500"/>
                                        <p:tgtEl>
                                          <p:spTgt spid="122">
                                            <p:bg/>
                                          </p:spTgt>
                                        </p:tgtEl>
                                      </p:cBhvr>
                                    </p:animEffect>
                                  </p:childTnLst>
                                </p:cTn>
                              </p:par>
                              <p:par>
                                <p:cTn id="8" presetID="9" presetClass="entr" presetSubtype="0" fill="hold" grpId="1" nodeType="withEffect">
                                  <p:stCondLst>
                                    <p:cond delay="0"/>
                                  </p:stCondLst>
                                  <p:iterate>
                                    <p:tmAbs val="0"/>
                                  </p:iterate>
                                  <p:childTnLst>
                                    <p:set>
                                      <p:cBhvr>
                                        <p:cTn id="9" fill="hold"/>
                                        <p:tgtEl>
                                          <p:spTgt spid="122">
                                            <p:txEl>
                                              <p:pRg st="0" end="0"/>
                                            </p:txEl>
                                          </p:spTgt>
                                        </p:tgtEl>
                                        <p:attrNameLst>
                                          <p:attrName>style.visibility</p:attrName>
                                        </p:attrNameLst>
                                      </p:cBhvr>
                                      <p:to>
                                        <p:strVal val="visible"/>
                                      </p:to>
                                    </p:set>
                                    <p:animEffect transition="in" filter="dissolve">
                                      <p:cBhvr>
                                        <p:cTn id="10" dur="500"/>
                                        <p:tgtEl>
                                          <p:spTgt spid="1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22">
                                            <p:txEl>
                                              <p:pRg st="1" end="1"/>
                                            </p:txEl>
                                          </p:spTgt>
                                        </p:tgtEl>
                                        <p:attrNameLst>
                                          <p:attrName>style.visibility</p:attrName>
                                        </p:attrNameLst>
                                      </p:cBhvr>
                                      <p:to>
                                        <p:strVal val="visible"/>
                                      </p:to>
                                    </p:set>
                                    <p:animEffect transition="in" filter="dissolve">
                                      <p:cBhvr>
                                        <p:cTn id="15" dur="500"/>
                                        <p:tgtEl>
                                          <p:spTgt spid="1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body" idx="1"/>
          </p:nvPr>
        </p:nvSpPr>
        <p:spPr>
          <a:xfrm>
            <a:off x="755576" y="1340769"/>
            <a:ext cx="6840760" cy="4248472"/>
          </a:xfrm>
          <a:prstGeom prst="rect">
            <a:avLst/>
          </a:prstGeom>
        </p:spPr>
        <p:txBody>
          <a:bodyPr>
            <a:normAutofit/>
          </a:bodyPr>
          <a:lstStyle/>
          <a:p>
            <a:pPr>
              <a:buClr>
                <a:srgbClr val="20497A"/>
              </a:buClr>
            </a:pPr>
            <a:r>
              <a:rPr>
                <a:solidFill>
                  <a:srgbClr val="20497A"/>
                </a:solidFill>
                <a:latin typeface="Candara"/>
                <a:ea typeface="Candara"/>
                <a:cs typeface="Candara"/>
                <a:sym typeface="Candara"/>
              </a:rPr>
              <a:t>Promueve la asistencia a los congresos de mayordomía que desarrolla el campo.</a:t>
            </a:r>
          </a:p>
          <a:p>
            <a:pPr>
              <a:buClr>
                <a:srgbClr val="20497A"/>
              </a:buClr>
            </a:pPr>
            <a:r>
              <a:rPr>
                <a:solidFill>
                  <a:srgbClr val="20497A"/>
                </a:solidFill>
                <a:latin typeface="Candara"/>
                <a:ea typeface="Candara"/>
                <a:cs typeface="Candara"/>
                <a:sym typeface="Candara"/>
              </a:rPr>
              <a:t>Está pendiente al orden en el conteo de los diezmos y ofrendas cada sábado.</a:t>
            </a:r>
          </a:p>
          <a:p>
            <a:pPr>
              <a:buClr>
                <a:srgbClr val="20497A"/>
              </a:buClr>
            </a:pPr>
            <a:r>
              <a:rPr>
                <a:solidFill>
                  <a:srgbClr val="20497A"/>
                </a:solidFill>
                <a:latin typeface="Candara"/>
                <a:ea typeface="Candara"/>
                <a:cs typeface="Candara"/>
                <a:sym typeface="Candara"/>
              </a:rPr>
              <a:t>Cuida celosamente de los recursos financieros que llegan a la iglesia.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4">
                                            <p:bg/>
                                          </p:spTgt>
                                        </p:tgtEl>
                                        <p:attrNameLst>
                                          <p:attrName>style.visibility</p:attrName>
                                        </p:attrNameLst>
                                      </p:cBhvr>
                                      <p:to>
                                        <p:strVal val="visible"/>
                                      </p:to>
                                    </p:set>
                                    <p:animEffect transition="in" filter="dissolve">
                                      <p:cBhvr>
                                        <p:cTn id="7" dur="500"/>
                                        <p:tgtEl>
                                          <p:spTgt spid="124">
                                            <p:bg/>
                                          </p:spTgt>
                                        </p:tgtEl>
                                      </p:cBhvr>
                                    </p:animEffect>
                                  </p:childTnLst>
                                </p:cTn>
                              </p:par>
                              <p:par>
                                <p:cTn id="8" presetID="9" presetClass="entr" presetSubtype="0" fill="hold" grpId="1" nodeType="withEffect">
                                  <p:stCondLst>
                                    <p:cond delay="0"/>
                                  </p:stCondLst>
                                  <p:iterate>
                                    <p:tmAbs val="0"/>
                                  </p:iterate>
                                  <p:childTnLst>
                                    <p:set>
                                      <p:cBhvr>
                                        <p:cTn id="9" fill="hold"/>
                                        <p:tgtEl>
                                          <p:spTgt spid="124">
                                            <p:txEl>
                                              <p:pRg st="0" end="0"/>
                                            </p:txEl>
                                          </p:spTgt>
                                        </p:tgtEl>
                                        <p:attrNameLst>
                                          <p:attrName>style.visibility</p:attrName>
                                        </p:attrNameLst>
                                      </p:cBhvr>
                                      <p:to>
                                        <p:strVal val="visible"/>
                                      </p:to>
                                    </p:set>
                                    <p:animEffect transition="in" filter="dissolve">
                                      <p:cBhvr>
                                        <p:cTn id="10" dur="500"/>
                                        <p:tgtEl>
                                          <p:spTgt spid="1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24">
                                            <p:txEl>
                                              <p:pRg st="1" end="1"/>
                                            </p:txEl>
                                          </p:spTgt>
                                        </p:tgtEl>
                                        <p:attrNameLst>
                                          <p:attrName>style.visibility</p:attrName>
                                        </p:attrNameLst>
                                      </p:cBhvr>
                                      <p:to>
                                        <p:strVal val="visible"/>
                                      </p:to>
                                    </p:set>
                                    <p:animEffect transition="in" filter="dissolve">
                                      <p:cBhvr>
                                        <p:cTn id="15" dur="500"/>
                                        <p:tgtEl>
                                          <p:spTgt spid="12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24">
                                            <p:txEl>
                                              <p:pRg st="2" end="2"/>
                                            </p:txEl>
                                          </p:spTgt>
                                        </p:tgtEl>
                                        <p:attrNameLst>
                                          <p:attrName>style.visibility</p:attrName>
                                        </p:attrNameLst>
                                      </p:cBhvr>
                                      <p:to>
                                        <p:strVal val="visible"/>
                                      </p:to>
                                    </p:set>
                                    <p:animEffect transition="in" filter="dissolve">
                                      <p:cBhvr>
                                        <p:cTn id="20" dur="500"/>
                                        <p:tgtEl>
                                          <p:spTgt spid="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idx="4294967295"/>
          </p:nvPr>
        </p:nvSpPr>
        <p:spPr>
          <a:xfrm>
            <a:off x="1122302" y="494153"/>
            <a:ext cx="6408739" cy="1725449"/>
          </a:xfrm>
          <a:prstGeom prst="rect">
            <a:avLst/>
          </a:prstGeom>
        </p:spPr>
        <p:txBody>
          <a:bodyPr>
            <a:normAutofit/>
          </a:bodyPr>
          <a:lstStyle/>
          <a:p>
            <a:pPr defTabSz="868680">
              <a:defRPr sz="4180"/>
            </a:pPr>
            <a:r>
              <a:rPr sz="4560" b="1">
                <a:solidFill>
                  <a:srgbClr val="800000"/>
                </a:solidFill>
                <a:effectLst>
                  <a:outerShdw blurRad="48260" dist="37050" dir="5460000" rotWithShape="0">
                    <a:srgbClr val="000000">
                      <a:alpha val="38000"/>
                    </a:srgbClr>
                  </a:outerShdw>
                </a:effectLst>
                <a:latin typeface="Candara"/>
                <a:ea typeface="Candara"/>
                <a:cs typeface="Candara"/>
                <a:sym typeface="Candara"/>
              </a:rPr>
              <a:t>La inspiración aconseja a los ancianos</a:t>
            </a:r>
            <a:r>
              <a:rPr sz="4560" b="1">
                <a:solidFill>
                  <a:srgbClr val="800000"/>
                </a:solidFill>
                <a:effectLst>
                  <a:outerShdw blurRad="48260" dist="37050" dir="5460000" rotWithShape="0">
                    <a:srgbClr val="000000">
                      <a:alpha val="38000"/>
                    </a:srgbClr>
                  </a:outerShdw>
                </a:effectLst>
              </a:rPr>
              <a:t>:</a:t>
            </a:r>
          </a:p>
        </p:txBody>
      </p:sp>
      <p:sp>
        <p:nvSpPr>
          <p:cNvPr id="127" name="Shape 127"/>
          <p:cNvSpPr>
            <a:spLocks noGrp="1"/>
          </p:cNvSpPr>
          <p:nvPr>
            <p:ph type="body" sz="half" idx="4294967295"/>
          </p:nvPr>
        </p:nvSpPr>
        <p:spPr>
          <a:xfrm>
            <a:off x="323527" y="2348880"/>
            <a:ext cx="6778626" cy="3527425"/>
          </a:xfrm>
          <a:prstGeom prst="rect">
            <a:avLst/>
          </a:prstGeom>
        </p:spPr>
        <p:txBody>
          <a:bodyPr>
            <a:normAutofit/>
          </a:bodyPr>
          <a:lstStyle/>
          <a:p>
            <a:pPr marL="370331" indent="-370331" defTabSz="877823">
              <a:spcBef>
                <a:spcPts val="900"/>
              </a:spcBef>
              <a:buClr>
                <a:srgbClr val="20497A"/>
              </a:buClr>
              <a:defRPr sz="3072"/>
            </a:pPr>
            <a:r>
              <a:rPr sz="3455" i="1">
                <a:solidFill>
                  <a:srgbClr val="20497A"/>
                </a:solidFill>
                <a:latin typeface="Candara"/>
                <a:ea typeface="Candara"/>
                <a:cs typeface="Candara"/>
                <a:sym typeface="Candara"/>
              </a:rPr>
              <a:t>“Hay una gran necesidad de instrucción concernientes a las obligaciones y los deberes hacia Dios, especialmente con respecto a pagar honradamente el diezmo”. CMC, página 109</a:t>
            </a:r>
            <a:r>
              <a:rPr sz="3839" i="1">
                <a:solidFill>
                  <a:srgbClr val="20497A"/>
                </a:solidFill>
                <a:latin typeface="Candara"/>
                <a:ea typeface="Candara"/>
                <a:cs typeface="Candara"/>
                <a:sym typeface="Candara"/>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7">
                                            <p:bg/>
                                          </p:spTgt>
                                        </p:tgtEl>
                                        <p:attrNameLst>
                                          <p:attrName>style.visibility</p:attrName>
                                        </p:attrNameLst>
                                      </p:cBhvr>
                                      <p:to>
                                        <p:strVal val="visible"/>
                                      </p:to>
                                    </p:set>
                                    <p:animEffect transition="in" filter="dissolve">
                                      <p:cBhvr>
                                        <p:cTn id="7" dur="500"/>
                                        <p:tgtEl>
                                          <p:spTgt spid="127">
                                            <p:bg/>
                                          </p:spTgt>
                                        </p:tgtEl>
                                      </p:cBhvr>
                                    </p:animEffect>
                                  </p:childTnLst>
                                </p:cTn>
                              </p:par>
                              <p:par>
                                <p:cTn id="8" presetID="9" presetClass="entr" presetSubtype="0" fill="hold" grpId="1" nodeType="withEffect">
                                  <p:stCondLst>
                                    <p:cond delay="0"/>
                                  </p:stCondLst>
                                  <p:iterate>
                                    <p:tmAbs val="0"/>
                                  </p:iterate>
                                  <p:childTnLst>
                                    <p:set>
                                      <p:cBhvr>
                                        <p:cTn id="9" fill="hold"/>
                                        <p:tgtEl>
                                          <p:spTgt spid="127">
                                            <p:txEl>
                                              <p:pRg st="0" end="0"/>
                                            </p:txEl>
                                          </p:spTgt>
                                        </p:tgtEl>
                                        <p:attrNameLst>
                                          <p:attrName>style.visibility</p:attrName>
                                        </p:attrNameLst>
                                      </p:cBhvr>
                                      <p:to>
                                        <p:strVal val="visible"/>
                                      </p:to>
                                    </p:set>
                                    <p:animEffect transition="in" filter="dissolve">
                                      <p:cBhvr>
                                        <p:cTn id="10" dur="500"/>
                                        <p:tgtEl>
                                          <p:spTgt spid="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2083</Words>
  <Application>Microsoft Office PowerPoint</Application>
  <PresentationFormat>Presentación en pantalla (4:3)</PresentationFormat>
  <Paragraphs>106</Paragraphs>
  <Slides>53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53</vt:i4>
      </vt:variant>
    </vt:vector>
  </HeadingPairs>
  <TitlesOfParts>
    <vt:vector size="60" baseType="lpstr">
      <vt:lpstr>Arial</vt:lpstr>
      <vt:lpstr>Avenir Roman</vt:lpstr>
      <vt:lpstr>Calibri</vt:lpstr>
      <vt:lpstr>Candara</vt:lpstr>
      <vt:lpstr>Palatino</vt:lpstr>
      <vt:lpstr>Trebuchet MS</vt:lpstr>
      <vt:lpstr>Default</vt:lpstr>
      <vt:lpstr>Presentación de PowerPoint</vt:lpstr>
      <vt:lpstr>Presentación de PowerPoint</vt:lpstr>
      <vt:lpstr>Presentación de PowerPoint</vt:lpstr>
      <vt:lpstr>Un buen anciano promueve la mayordomía fiel.</vt:lpstr>
      <vt:lpstr>Presentación de PowerPoint</vt:lpstr>
      <vt:lpstr>Presentación de PowerPoint</vt:lpstr>
      <vt:lpstr>Presentación de PowerPoint</vt:lpstr>
      <vt:lpstr>Presentación de PowerPoint</vt:lpstr>
      <vt:lpstr>La inspiración aconseja a los ancianos: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Un buen anciano promueve las ofrendas.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Hay que cumplir a Dios lo             que le prometemos.</vt:lpstr>
      <vt:lpstr>Presentación de PowerPoint</vt:lpstr>
      <vt:lpstr>Presentación de PowerPoint</vt:lpstr>
      <vt:lpstr>Presentación de PowerPoint</vt:lpstr>
      <vt:lpstr>La infidelidad trae muerte.</vt:lpstr>
      <vt:lpstr>Presentación de PowerPoint</vt:lpstr>
      <vt:lpstr>Presentación de PowerPoint</vt:lpstr>
      <vt:lpstr>Presentación de PowerPoint</vt:lpstr>
      <vt:lpstr>3. La fidelidad produce vida.</vt:lpstr>
      <vt:lpstr>Presentación de PowerPoint</vt:lpstr>
      <vt:lpstr>Recibió una invitación a dar:</vt:lpstr>
      <vt:lpstr>Presentación de PowerPoint</vt:lpstr>
      <vt:lpstr>Ella creyó por fe  lo que se le prometió: </vt:lpstr>
      <vt:lpstr>Presentación de PowerPoint</vt:lpstr>
      <vt:lpstr>Presentación de PowerPoint</vt:lpstr>
      <vt:lpstr>Sus ojos vieron el resultado de obedecer sin cuestionar:</vt:lpstr>
      <vt:lpstr>Todavía le esperaba una prueba final.</vt:lpstr>
      <vt:lpstr>Presentación de PowerPoint</vt:lpstr>
      <vt:lpstr>Presentación de PowerPoint</vt:lpstr>
      <vt:lpstr>Presentación de PowerPoint</vt:lpstr>
      <vt:lpstr>Presentación de PowerPoint</vt:lpstr>
      <vt:lpstr>Presentación de PowerPoint</vt:lpstr>
      <vt:lpstr>Presentación de PowerPoint</vt:lpstr>
      <vt:lpstr>Reafirmando lo estudiado.</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 Pacheco</dc:creator>
  <cp:lastModifiedBy>Jonathan Pacheco</cp:lastModifiedBy>
  <cp:revision>1</cp:revision>
  <dcterms:modified xsi:type="dcterms:W3CDTF">2016-06-08T17:35:03Z</dcterms:modified>
</cp:coreProperties>
</file>