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71" r:id="rId4"/>
    <p:sldId id="372" r:id="rId5"/>
    <p:sldId id="260" r:id="rId6"/>
    <p:sldId id="373" r:id="rId7"/>
    <p:sldId id="374" r:id="rId8"/>
    <p:sldId id="375" r:id="rId9"/>
    <p:sldId id="376" r:id="rId10"/>
    <p:sldId id="377" r:id="rId11"/>
    <p:sldId id="378" r:id="rId12"/>
    <p:sldId id="379" r:id="rId13"/>
    <p:sldId id="380" r:id="rId14"/>
    <p:sldId id="266" r:id="rId15"/>
    <p:sldId id="381" r:id="rId16"/>
    <p:sldId id="263" r:id="rId17"/>
    <p:sldId id="363" r:id="rId18"/>
    <p:sldId id="382" r:id="rId19"/>
    <p:sldId id="383" r:id="rId20"/>
    <p:sldId id="384" r:id="rId21"/>
    <p:sldId id="385" r:id="rId22"/>
    <p:sldId id="296" r:id="rId23"/>
    <p:sldId id="340" r:id="rId24"/>
    <p:sldId id="386" r:id="rId25"/>
    <p:sldId id="387" r:id="rId26"/>
    <p:sldId id="325" r:id="rId27"/>
    <p:sldId id="358" r:id="rId28"/>
    <p:sldId id="359" r:id="rId29"/>
    <p:sldId id="388" r:id="rId30"/>
    <p:sldId id="389" r:id="rId31"/>
    <p:sldId id="390" r:id="rId32"/>
    <p:sldId id="391" r:id="rId33"/>
    <p:sldId id="393" r:id="rId34"/>
    <p:sldId id="392" r:id="rId35"/>
    <p:sldId id="300" r:id="rId36"/>
    <p:sldId id="298" r:id="rId37"/>
    <p:sldId id="361" r:id="rId38"/>
    <p:sldId id="370" r:id="rId39"/>
  </p:sldIdLst>
  <p:sldSz cx="9144000" cy="5715000" type="screen16x1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882" y="-90"/>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75355"/>
            <a:ext cx="7772400" cy="1225021"/>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863742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9049505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190500"/>
            <a:ext cx="2057400" cy="4064000"/>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190500"/>
            <a:ext cx="6019800" cy="4064000"/>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73556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4007755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672417"/>
            <a:ext cx="7772400" cy="1135063"/>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41830774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582916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8865"/>
            <a:ext cx="8229600" cy="952500"/>
          </a:xfr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333997A2-5D7F-498B-B11D-EBC62BEAA5D5}" type="datetimeFigureOut">
              <a:rPr lang="pt-BR" smtClean="0"/>
              <a:t>30/11/2015</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165352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333997A2-5D7F-498B-B11D-EBC62BEAA5D5}" type="datetimeFigureOut">
              <a:rPr lang="pt-BR" smtClean="0"/>
              <a:t>30/11/2015</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1704220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333997A2-5D7F-498B-B11D-EBC62BEAA5D5}" type="datetimeFigureOut">
              <a:rPr lang="pt-BR" smtClean="0"/>
              <a:t>30/11/2015</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3473897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1" y="227542"/>
            <a:ext cx="3008313" cy="968375"/>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576870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000500"/>
            <a:ext cx="5486400" cy="472282"/>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361152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F91D3737-0D23-418B-B9E8-B7D5E04D4C64}" type="slidenum">
              <a:rPr lang="pt-BR" smtClean="0"/>
              <a:t>‹nº›</a:t>
            </a:fld>
            <a:endParaRPr lang="pt-BR"/>
          </a:p>
        </p:txBody>
      </p:sp>
    </p:spTree>
    <p:extLst>
      <p:ext uri="{BB962C8B-B14F-4D97-AF65-F5344CB8AC3E}">
        <p14:creationId xmlns:p14="http://schemas.microsoft.com/office/powerpoint/2010/main" val="2655848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866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755576" y="1705372"/>
            <a:ext cx="4919226"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A pesar de que </a:t>
            </a:r>
            <a:r>
              <a:rPr lang="es-ES" sz="2400" dirty="0" smtClean="0">
                <a:latin typeface="Arial" panose="020B0604020202020204" pitchFamily="34" charset="0"/>
                <a:cs typeface="Arial" panose="020B0604020202020204" pitchFamily="34" charset="0"/>
              </a:rPr>
              <a:t>ellos no </a:t>
            </a:r>
            <a:r>
              <a:rPr lang="es-ES" sz="2400" dirty="0">
                <a:latin typeface="Arial" panose="020B0604020202020204" pitchFamily="34" charset="0"/>
                <a:cs typeface="Arial" panose="020B0604020202020204" pitchFamily="34" charset="0"/>
              </a:rPr>
              <a:t>murieron ese día, hubo muerte hasta la puesta del sol. Un cordero</a:t>
            </a:r>
          </a:p>
          <a:p>
            <a:pPr algn="ctr"/>
            <a:r>
              <a:rPr lang="es-ES" sz="2400" dirty="0">
                <a:latin typeface="Arial" panose="020B0604020202020204" pitchFamily="34" charset="0"/>
                <a:cs typeface="Arial" panose="020B0604020202020204" pitchFamily="34" charset="0"/>
              </a:rPr>
              <a:t>murió en lugar de ellos (</a:t>
            </a:r>
            <a:r>
              <a:rPr lang="es-ES" sz="2400" dirty="0" err="1">
                <a:latin typeface="Arial" panose="020B0604020202020204" pitchFamily="34" charset="0"/>
                <a:cs typeface="Arial" panose="020B0604020202020204" pitchFamily="34" charset="0"/>
              </a:rPr>
              <a:t>Gén</a:t>
            </a:r>
            <a:r>
              <a:rPr lang="es-ES" sz="2400" dirty="0">
                <a:latin typeface="Arial" panose="020B0604020202020204" pitchFamily="34" charset="0"/>
                <a:cs typeface="Arial" panose="020B0604020202020204" pitchFamily="34" charset="0"/>
              </a:rPr>
              <a:t>. 3:21). Y aquel cordero representaba </a:t>
            </a:r>
            <a:r>
              <a:rPr lang="es-ES" sz="2400" dirty="0" smtClean="0">
                <a:latin typeface="Arial" panose="020B0604020202020204" pitchFamily="34" charset="0"/>
                <a:cs typeface="Arial" panose="020B0604020202020204" pitchFamily="34" charset="0"/>
              </a:rPr>
              <a:t>al “Cordero </a:t>
            </a:r>
            <a:r>
              <a:rPr lang="es-ES" sz="2400" dirty="0">
                <a:latin typeface="Arial" panose="020B0604020202020204" pitchFamily="34" charset="0"/>
                <a:cs typeface="Arial" panose="020B0604020202020204" pitchFamily="34" charset="0"/>
              </a:rPr>
              <a:t>de Dios que quita el pecado del mundo”, Cristo Jesús, nuestro</a:t>
            </a:r>
          </a:p>
          <a:p>
            <a:pPr algn="ctr"/>
            <a:r>
              <a:rPr lang="es-ES" sz="2400" dirty="0">
                <a:latin typeface="Arial" panose="020B0604020202020204" pitchFamily="34" charset="0"/>
                <a:cs typeface="Arial" panose="020B0604020202020204" pitchFamily="34" charset="0"/>
              </a:rPr>
              <a:t>eterno Salvador.</a:t>
            </a:r>
            <a:endParaRPr lang="pt-BR" sz="2400" dirty="0" smtClean="0">
              <a:latin typeface="Arial" panose="020B0604020202020204" pitchFamily="34" charset="0"/>
              <a:cs typeface="Arial" panose="020B0604020202020204" pitchFamily="34" charset="0"/>
            </a:endParaRPr>
          </a:p>
        </p:txBody>
      </p:sp>
      <p:sp>
        <p:nvSpPr>
          <p:cNvPr id="6" name="CaixaDeTexto 5"/>
          <p:cNvSpPr txBox="1"/>
          <p:nvPr/>
        </p:nvSpPr>
        <p:spPr>
          <a:xfrm>
            <a:off x="691959" y="359722"/>
            <a:ext cx="5112568" cy="1384995"/>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Si ellos comían del fruto, ¿cuándo morirían?</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CaixaDeTexto 6"/>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8051657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1775059"/>
            <a:ext cx="5952001" cy="3046988"/>
          </a:xfrm>
          <a:prstGeom prst="rect">
            <a:avLst/>
          </a:prstGeom>
          <a:noFill/>
        </p:spPr>
        <p:txBody>
          <a:bodyPr wrap="square" rtlCol="0">
            <a:spAutoFit/>
          </a:bodyPr>
          <a:lstStyle/>
          <a:p>
            <a:pPr algn="ctr"/>
            <a:r>
              <a:rPr lang="es-ES" sz="2400" dirty="0" smtClean="0">
                <a:latin typeface="Arial" panose="020B0604020202020204" pitchFamily="34" charset="0"/>
                <a:cs typeface="Arial" panose="020B0604020202020204" pitchFamily="34" charset="0"/>
              </a:rPr>
              <a:t>Tanto </a:t>
            </a:r>
            <a:r>
              <a:rPr lang="es-ES" sz="2400" dirty="0">
                <a:latin typeface="Arial" panose="020B0604020202020204" pitchFamily="34" charset="0"/>
                <a:cs typeface="Arial" panose="020B0604020202020204" pitchFamily="34" charset="0"/>
              </a:rPr>
              <a:t>la </a:t>
            </a:r>
            <a:r>
              <a:rPr lang="es-ES" sz="2400" dirty="0" smtClean="0">
                <a:latin typeface="Arial" panose="020B0604020202020204" pitchFamily="34" charset="0"/>
                <a:cs typeface="Arial" panose="020B0604020202020204" pitchFamily="34" charset="0"/>
              </a:rPr>
              <a:t>vida temporal </a:t>
            </a:r>
            <a:r>
              <a:rPr lang="es-ES" sz="2400" dirty="0">
                <a:latin typeface="Arial" panose="020B0604020202020204" pitchFamily="34" charset="0"/>
                <a:cs typeface="Arial" panose="020B0604020202020204" pitchFamily="34" charset="0"/>
              </a:rPr>
              <a:t>como la vida eterna dependen completamente del eterno </a:t>
            </a:r>
            <a:r>
              <a:rPr lang="es-ES" sz="2400" dirty="0" smtClean="0">
                <a:latin typeface="Arial" panose="020B0604020202020204" pitchFamily="34" charset="0"/>
                <a:cs typeface="Arial" panose="020B0604020202020204" pitchFamily="34" charset="0"/>
              </a:rPr>
              <a:t>sacrificio de </a:t>
            </a:r>
            <a:r>
              <a:rPr lang="es-ES" sz="2400" dirty="0">
                <a:latin typeface="Arial" panose="020B0604020202020204" pitchFamily="34" charset="0"/>
                <a:cs typeface="Arial" panose="020B0604020202020204" pitchFamily="34" charset="0"/>
              </a:rPr>
              <a:t>Jesús en la cruz del Calvario hecho por nosotros. De esa forma,</a:t>
            </a:r>
          </a:p>
          <a:p>
            <a:pPr algn="ctr"/>
            <a:r>
              <a:rPr lang="es-ES" sz="2400" dirty="0">
                <a:latin typeface="Arial" panose="020B0604020202020204" pitchFamily="34" charset="0"/>
                <a:cs typeface="Arial" panose="020B0604020202020204" pitchFamily="34" charset="0"/>
              </a:rPr>
              <a:t>concluimos que la primera ofrenda fue la que Dios mismo proveyó</a:t>
            </a:r>
          </a:p>
          <a:p>
            <a:pPr algn="ctr"/>
            <a:r>
              <a:rPr lang="es-ES" sz="2400" dirty="0">
                <a:latin typeface="Arial" panose="020B0604020202020204" pitchFamily="34" charset="0"/>
                <a:cs typeface="Arial" panose="020B0604020202020204" pitchFamily="34" charset="0"/>
              </a:rPr>
              <a:t>inmediatamente después de la caída o entrada del pecado.</a:t>
            </a:r>
            <a:endParaRPr lang="pt-BR" sz="2400" dirty="0" smtClean="0">
              <a:latin typeface="Arial" panose="020B0604020202020204" pitchFamily="34" charset="0"/>
              <a:cs typeface="Arial" panose="020B0604020202020204" pitchFamily="34" charset="0"/>
            </a:endParaRPr>
          </a:p>
        </p:txBody>
      </p:sp>
      <p:sp>
        <p:nvSpPr>
          <p:cNvPr id="6" name="CaixaDeTexto 5"/>
          <p:cNvSpPr txBox="1"/>
          <p:nvPr/>
        </p:nvSpPr>
        <p:spPr>
          <a:xfrm>
            <a:off x="691959" y="359722"/>
            <a:ext cx="5112568" cy="1384995"/>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Si ellos comían del fruto, ¿cuándo morirían?</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CaixaDeTexto 6"/>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30120467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337220"/>
            <a:ext cx="7992888" cy="1815882"/>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cordero muerto después de la caída salvó a nuestros</a:t>
            </a:r>
          </a:p>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primeros padres de la </a:t>
            </a:r>
            <a:endParaRPr lang="es-ES"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a:p>
            <a:pPr algn="ctr"/>
            <a:r>
              <a:rPr lang="es-ES"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muerte </a:t>
            </a: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eterna?</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99113" y="98693"/>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428529" y="2425452"/>
            <a:ext cx="5112568" cy="2246769"/>
          </a:xfrm>
          <a:prstGeom prst="rect">
            <a:avLst/>
          </a:prstGeom>
          <a:noFill/>
        </p:spPr>
        <p:txBody>
          <a:bodyPr wrap="square" rtlCol="0">
            <a:spAutoFit/>
          </a:bodyPr>
          <a:lstStyle/>
          <a:p>
            <a:pPr algn="ctr"/>
            <a:r>
              <a:rPr lang="es-ES" sz="2000" dirty="0">
                <a:latin typeface="Arial" panose="020B0604020202020204" pitchFamily="34" charset="0"/>
                <a:cs typeface="Arial" panose="020B0604020202020204" pitchFamily="34" charset="0"/>
              </a:rPr>
              <a:t>“El sacrificio de animales fue ordenado por Dios para que fuese para el hombre un recuerdo perpetuo, un penitente reconocimiento de su pecado y una confesión de su fe en el Redentor prometido”. Elena de White, </a:t>
            </a:r>
            <a:r>
              <a:rPr lang="es-ES" sz="2000" dirty="0" smtClean="0">
                <a:latin typeface="Arial" panose="020B0604020202020204" pitchFamily="34" charset="0"/>
                <a:cs typeface="Arial" panose="020B0604020202020204" pitchFamily="34" charset="0"/>
              </a:rPr>
              <a:t>Patriarcas </a:t>
            </a:r>
            <a:r>
              <a:rPr lang="es-ES" sz="2000" dirty="0">
                <a:latin typeface="Arial" panose="020B0604020202020204" pitchFamily="34" charset="0"/>
                <a:cs typeface="Arial" panose="020B0604020202020204" pitchFamily="34" charset="0"/>
              </a:rPr>
              <a:t>y Profetas, página 54</a:t>
            </a:r>
            <a:endParaRPr lang="pt-BR"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93778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upo 4"/>
          <p:cNvGrpSpPr/>
          <p:nvPr/>
        </p:nvGrpSpPr>
        <p:grpSpPr>
          <a:xfrm>
            <a:off x="613522" y="540815"/>
            <a:ext cx="6988358" cy="1182039"/>
            <a:chOff x="473922" y="691987"/>
            <a:chExt cx="6988358" cy="1182039"/>
          </a:xfrm>
        </p:grpSpPr>
        <p:sp>
          <p:nvSpPr>
            <p:cNvPr id="6" name="CaixaDeTexto 5"/>
            <p:cNvSpPr txBox="1"/>
            <p:nvPr/>
          </p:nvSpPr>
          <p:spPr>
            <a:xfrm>
              <a:off x="862805" y="1043029"/>
              <a:ext cx="6599475"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smtClean="0">
                  <a:latin typeface="Arial" panose="020B0604020202020204" pitchFamily="34" charset="0"/>
                  <a:cs typeface="Arial" panose="020B0604020202020204" pitchFamily="34" charset="0"/>
                </a:rPr>
                <a:t> </a:t>
              </a:r>
              <a:r>
                <a:rPr lang="es-ES" sz="2400" b="1" dirty="0">
                  <a:latin typeface="Arial" panose="020B0604020202020204" pitchFamily="34" charset="0"/>
                  <a:cs typeface="Arial" panose="020B0604020202020204" pitchFamily="34" charset="0"/>
                </a:rPr>
                <a:t>Los sacrificios serían un recuerdo constante de nuestro pecado.</a:t>
              </a:r>
              <a:endParaRPr lang="pt-BR" sz="2400" b="1" dirty="0" smtClean="0">
                <a:latin typeface="Arial" panose="020B0604020202020204" pitchFamily="34" charset="0"/>
                <a:cs typeface="Arial" panose="020B0604020202020204" pitchFamily="34" charset="0"/>
              </a:endParaRPr>
            </a:p>
          </p:txBody>
        </p:sp>
        <p:sp>
          <p:nvSpPr>
            <p:cNvPr id="7" name="CaixaDeTexto 6"/>
            <p:cNvSpPr txBox="1"/>
            <p:nvPr/>
          </p:nvSpPr>
          <p:spPr>
            <a:xfrm>
              <a:off x="473922" y="691987"/>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A</a:t>
              </a:r>
              <a:endParaRPr lang="pt-BR" sz="6600" dirty="0">
                <a:solidFill>
                  <a:schemeClr val="accent6">
                    <a:lumMod val="50000"/>
                  </a:schemeClr>
                </a:solidFill>
                <a:latin typeface="Arial Black" panose="020B0A04020102020204" pitchFamily="34" charset="0"/>
              </a:endParaRPr>
            </a:p>
          </p:txBody>
        </p:sp>
      </p:grpSp>
      <p:grpSp>
        <p:nvGrpSpPr>
          <p:cNvPr id="11" name="Grupo 10"/>
          <p:cNvGrpSpPr/>
          <p:nvPr/>
        </p:nvGrpSpPr>
        <p:grpSpPr>
          <a:xfrm>
            <a:off x="975434" y="1722854"/>
            <a:ext cx="7701022" cy="2358782"/>
            <a:chOff x="473922" y="691987"/>
            <a:chExt cx="7701022" cy="2358782"/>
          </a:xfrm>
        </p:grpSpPr>
        <p:sp>
          <p:nvSpPr>
            <p:cNvPr id="12" name="CaixaDeTexto 11"/>
            <p:cNvSpPr txBox="1"/>
            <p:nvPr/>
          </p:nvSpPr>
          <p:spPr>
            <a:xfrm>
              <a:off x="862805" y="1043029"/>
              <a:ext cx="6882053"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smtClean="0">
                  <a:latin typeface="Arial" panose="020B0604020202020204" pitchFamily="34" charset="0"/>
                  <a:cs typeface="Arial" panose="020B0604020202020204" pitchFamily="34" charset="0"/>
                </a:rPr>
                <a:t> </a:t>
              </a:r>
              <a:r>
                <a:rPr lang="es-ES" sz="2400" b="1" dirty="0">
                  <a:latin typeface="Arial" panose="020B0604020202020204" pitchFamily="34" charset="0"/>
                  <a:cs typeface="Arial" panose="020B0604020202020204" pitchFamily="34" charset="0"/>
                </a:rPr>
                <a:t>Los sacrificios serían un </a:t>
              </a:r>
              <a:r>
                <a:rPr lang="es-ES" sz="2400" b="1" dirty="0" smtClean="0">
                  <a:latin typeface="Arial" panose="020B0604020202020204" pitchFamily="34" charset="0"/>
                  <a:cs typeface="Arial" panose="020B0604020202020204" pitchFamily="34" charset="0"/>
                </a:rPr>
                <a:t>reconocimiento</a:t>
              </a:r>
            </a:p>
            <a:p>
              <a:pPr algn="ctr"/>
              <a:r>
                <a:rPr lang="es-ES" sz="2400" b="1" dirty="0" smtClean="0">
                  <a:latin typeface="Arial" panose="020B0604020202020204" pitchFamily="34" charset="0"/>
                  <a:cs typeface="Arial" panose="020B0604020202020204" pitchFamily="34" charset="0"/>
                </a:rPr>
                <a:t>de </a:t>
              </a:r>
              <a:r>
                <a:rPr lang="es-ES" sz="2400" b="1" dirty="0">
                  <a:latin typeface="Arial" panose="020B0604020202020204" pitchFamily="34" charset="0"/>
                  <a:cs typeface="Arial" panose="020B0604020202020204" pitchFamily="34" charset="0"/>
                </a:rPr>
                <a:t>arrepentimiento del mismo.</a:t>
              </a:r>
              <a:endParaRPr lang="pt-BR" sz="2400" b="1" dirty="0" smtClean="0">
                <a:latin typeface="Arial" panose="020B0604020202020204" pitchFamily="34" charset="0"/>
                <a:cs typeface="Arial" panose="020B0604020202020204" pitchFamily="34" charset="0"/>
              </a:endParaRPr>
            </a:p>
          </p:txBody>
        </p:sp>
        <p:sp>
          <p:nvSpPr>
            <p:cNvPr id="13" name="CaixaDeTexto 12"/>
            <p:cNvSpPr txBox="1"/>
            <p:nvPr/>
          </p:nvSpPr>
          <p:spPr>
            <a:xfrm>
              <a:off x="473922" y="691987"/>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B</a:t>
              </a:r>
              <a:endParaRPr lang="pt-BR" sz="6600" dirty="0">
                <a:solidFill>
                  <a:schemeClr val="accent6">
                    <a:lumMod val="50000"/>
                  </a:schemeClr>
                </a:solidFill>
                <a:latin typeface="Arial Black" panose="020B0A04020102020204" pitchFamily="34" charset="0"/>
              </a:endParaRPr>
            </a:p>
          </p:txBody>
        </p:sp>
        <p:sp>
          <p:nvSpPr>
            <p:cNvPr id="14" name="CaixaDeTexto 13"/>
            <p:cNvSpPr txBox="1"/>
            <p:nvPr/>
          </p:nvSpPr>
          <p:spPr>
            <a:xfrm>
              <a:off x="1292891" y="2219772"/>
              <a:ext cx="6882053"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smtClean="0">
                  <a:latin typeface="Arial" panose="020B0604020202020204" pitchFamily="34" charset="0"/>
                  <a:cs typeface="Arial" panose="020B0604020202020204" pitchFamily="34" charset="0"/>
                </a:rPr>
                <a:t> </a:t>
              </a:r>
              <a:r>
                <a:rPr lang="es-ES" sz="2400" b="1" dirty="0">
                  <a:latin typeface="Arial" panose="020B0604020202020204" pitchFamily="34" charset="0"/>
                  <a:cs typeface="Arial" panose="020B0604020202020204" pitchFamily="34" charset="0"/>
                </a:rPr>
                <a:t>Los sacrificios serían una confesión de </a:t>
              </a:r>
              <a:r>
                <a:rPr lang="es-ES" sz="2400" b="1" dirty="0" smtClean="0">
                  <a:latin typeface="Arial" panose="020B0604020202020204" pitchFamily="34" charset="0"/>
                  <a:cs typeface="Arial" panose="020B0604020202020204" pitchFamily="34" charset="0"/>
                </a:rPr>
                <a:t>fe</a:t>
              </a:r>
            </a:p>
            <a:p>
              <a:pPr algn="ctr"/>
              <a:r>
                <a:rPr lang="es-ES" sz="2400" b="1" dirty="0" smtClean="0">
                  <a:latin typeface="Arial" panose="020B0604020202020204" pitchFamily="34" charset="0"/>
                  <a:cs typeface="Arial" panose="020B0604020202020204" pitchFamily="34" charset="0"/>
                </a:rPr>
                <a:t>en </a:t>
              </a:r>
              <a:r>
                <a:rPr lang="es-ES" sz="2400" b="1" dirty="0">
                  <a:latin typeface="Arial" panose="020B0604020202020204" pitchFamily="34" charset="0"/>
                  <a:cs typeface="Arial" panose="020B0604020202020204" pitchFamily="34" charset="0"/>
                </a:rPr>
                <a:t>el Redentor prometido.</a:t>
              </a:r>
              <a:endParaRPr lang="pt-BR" sz="2400" b="1" dirty="0" smtClean="0">
                <a:latin typeface="Arial" panose="020B0604020202020204" pitchFamily="34" charset="0"/>
                <a:cs typeface="Arial" panose="020B0604020202020204" pitchFamily="34" charset="0"/>
              </a:endParaRPr>
            </a:p>
          </p:txBody>
        </p:sp>
        <p:sp>
          <p:nvSpPr>
            <p:cNvPr id="15" name="CaixaDeTexto 14"/>
            <p:cNvSpPr txBox="1"/>
            <p:nvPr/>
          </p:nvSpPr>
          <p:spPr>
            <a:xfrm>
              <a:off x="904008" y="1868730"/>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C</a:t>
              </a:r>
              <a:endParaRPr lang="pt-BR" sz="6600" dirty="0">
                <a:solidFill>
                  <a:schemeClr val="accent6">
                    <a:lumMod val="50000"/>
                  </a:schemeClr>
                </a:solidFill>
                <a:latin typeface="Arial Black" panose="020B0A04020102020204" pitchFamily="34" charset="0"/>
              </a:endParaRPr>
            </a:p>
          </p:txBody>
        </p:sp>
      </p:grpSp>
    </p:spTree>
    <p:extLst>
      <p:ext uri="{BB962C8B-B14F-4D97-AF65-F5344CB8AC3E}">
        <p14:creationId xmlns:p14="http://schemas.microsoft.com/office/powerpoint/2010/main" val="2559964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95536" y="841276"/>
            <a:ext cx="4752528"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Una confesión de fe en el Redentor prometido no es nada más que reconocer que la ofrenda no lo salvaría de su pecado, sino que por la fe tenía la seguridad de que el verdadero Cordero de Dios vendría a morir en su lugar.</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1039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95536" y="985292"/>
            <a:ext cx="4752528"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De esa forma, los sacrificios significaban reconocimiento y gratitud por el perdón ya recibido, pero que se haría efectivo y se concretaría en el futuro con el sacrificio del verdadero Cordero (</a:t>
            </a:r>
            <a:r>
              <a:rPr lang="es-ES" sz="2400" dirty="0" err="1">
                <a:latin typeface="Arial" panose="020B0604020202020204" pitchFamily="34" charset="0"/>
                <a:cs typeface="Arial" panose="020B0604020202020204" pitchFamily="34" charset="0"/>
              </a:rPr>
              <a:t>Apoc</a:t>
            </a:r>
            <a:r>
              <a:rPr lang="es-ES" sz="2400" dirty="0">
                <a:latin typeface="Arial" panose="020B0604020202020204" pitchFamily="34" charset="0"/>
                <a:cs typeface="Arial" panose="020B0604020202020204" pitchFamily="34" charset="0"/>
              </a:rPr>
              <a:t>. 13:8; 1 </a:t>
            </a:r>
            <a:r>
              <a:rPr lang="es-ES" sz="2400" dirty="0" err="1">
                <a:latin typeface="Arial" panose="020B0604020202020204" pitchFamily="34" charset="0"/>
                <a:cs typeface="Arial" panose="020B0604020202020204" pitchFamily="34" charset="0"/>
              </a:rPr>
              <a:t>Ped</a:t>
            </a:r>
            <a:r>
              <a:rPr lang="es-ES" sz="2400" dirty="0">
                <a:latin typeface="Arial" panose="020B0604020202020204" pitchFamily="34" charset="0"/>
                <a:cs typeface="Arial" panose="020B0604020202020204" pitchFamily="34" charset="0"/>
              </a:rPr>
              <a:t>. 1:18-21).</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8177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4630" y="192139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II – </a:t>
            </a: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¿QUÉ REPRESENTA LA OFRENDA?</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327091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697260"/>
            <a:ext cx="4752528"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Las ofrendas tienen su origen inmediatamente después de la caída y señalaban al Cordero de Dios que vino a quitar el pecado del mundo. Todos los tipos de ofrendas bíblicas parten de ese modelo.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6479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81655" y="985292"/>
            <a:ext cx="5112568"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Así como los diezmos representan nuestro reconocimiento y gratitud</a:t>
            </a:r>
          </a:p>
          <a:p>
            <a:pPr algn="ctr"/>
            <a:r>
              <a:rPr lang="es-ES" sz="2400" dirty="0">
                <a:latin typeface="Arial" panose="020B0604020202020204" pitchFamily="34" charset="0"/>
                <a:cs typeface="Arial" panose="020B0604020202020204" pitchFamily="34" charset="0"/>
              </a:rPr>
              <a:t>a Dios por ser nuestro Creador y Sustentador, las ofrendas </a:t>
            </a:r>
            <a:r>
              <a:rPr lang="es-ES" sz="2400" dirty="0" smtClean="0">
                <a:latin typeface="Arial" panose="020B0604020202020204" pitchFamily="34" charset="0"/>
                <a:cs typeface="Arial" panose="020B0604020202020204" pitchFamily="34" charset="0"/>
              </a:rPr>
              <a:t>representan nuestro </a:t>
            </a:r>
            <a:r>
              <a:rPr lang="es-ES" sz="2400" dirty="0">
                <a:latin typeface="Arial" panose="020B0604020202020204" pitchFamily="34" charset="0"/>
                <a:cs typeface="Arial" panose="020B0604020202020204" pitchFamily="34" charset="0"/>
              </a:rPr>
              <a:t>reconocimiento y gratitud a Dios por ser nuestro Redentor </a:t>
            </a:r>
            <a:r>
              <a:rPr lang="es-ES" sz="2400" dirty="0" smtClean="0">
                <a:latin typeface="Arial" panose="020B0604020202020204" pitchFamily="34" charset="0"/>
                <a:cs typeface="Arial" panose="020B0604020202020204" pitchFamily="34" charset="0"/>
              </a:rPr>
              <a:t>y Salvador</a:t>
            </a:r>
            <a:r>
              <a:rPr lang="es-ES" sz="2400" dirty="0">
                <a:latin typeface="Arial" panose="020B0604020202020204" pitchFamily="34" charset="0"/>
                <a:cs typeface="Arial" panose="020B0604020202020204" pitchFamily="34" charset="0"/>
              </a:rPr>
              <a:t>.</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73237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611560" y="625252"/>
            <a:ext cx="4896544"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Dios nos indicó devolver los diezmos y dar las ofrendas como </a:t>
            </a:r>
            <a:r>
              <a:rPr lang="es-ES" sz="2400" dirty="0" smtClean="0">
                <a:latin typeface="Arial" panose="020B0604020202020204" pitchFamily="34" charset="0"/>
                <a:cs typeface="Arial" panose="020B0604020202020204" pitchFamily="34" charset="0"/>
              </a:rPr>
              <a:t>un ejercicio </a:t>
            </a:r>
            <a:r>
              <a:rPr lang="es-ES" sz="2400" dirty="0">
                <a:latin typeface="Arial" panose="020B0604020202020204" pitchFamily="34" charset="0"/>
                <a:cs typeface="Arial" panose="020B0604020202020204" pitchFamily="34" charset="0"/>
              </a:rPr>
              <a:t>constante para demostrar nuestra confianza completa en </a:t>
            </a:r>
            <a:r>
              <a:rPr lang="es-ES" sz="2400" dirty="0" smtClean="0">
                <a:latin typeface="Arial" panose="020B0604020202020204" pitchFamily="34" charset="0"/>
                <a:cs typeface="Arial" panose="020B0604020202020204" pitchFamily="34" charset="0"/>
              </a:rPr>
              <a:t>él en </a:t>
            </a:r>
            <a:r>
              <a:rPr lang="es-ES" sz="2400" dirty="0">
                <a:latin typeface="Arial" panose="020B0604020202020204" pitchFamily="34" charset="0"/>
                <a:cs typeface="Arial" panose="020B0604020202020204" pitchFamily="34" charset="0"/>
              </a:rPr>
              <a:t>todas las cosas. Como dice el salmista, “Encomienda a Jehová tu camino,</a:t>
            </a:r>
          </a:p>
          <a:p>
            <a:pPr algn="ctr"/>
            <a:r>
              <a:rPr lang="es-ES" sz="2400" dirty="0">
                <a:latin typeface="Arial" panose="020B0604020202020204" pitchFamily="34" charset="0"/>
                <a:cs typeface="Arial" panose="020B0604020202020204" pitchFamily="34" charset="0"/>
              </a:rPr>
              <a:t>y confía en él; y él hará” </a:t>
            </a:r>
            <a:endParaRPr lang="es-ES" sz="2400" dirty="0" smtClean="0">
              <a:latin typeface="Arial" panose="020B0604020202020204" pitchFamily="34" charset="0"/>
              <a:cs typeface="Arial" panose="020B0604020202020204" pitchFamily="34" charset="0"/>
            </a:endParaRPr>
          </a:p>
          <a:p>
            <a:pPr algn="ctr"/>
            <a:r>
              <a:rPr lang="es-ES" sz="2400" dirty="0" smtClean="0">
                <a:latin typeface="Arial" panose="020B0604020202020204" pitchFamily="34" charset="0"/>
                <a:cs typeface="Arial" panose="020B0604020202020204" pitchFamily="34" charset="0"/>
              </a:rPr>
              <a:t>(</a:t>
            </a:r>
            <a:r>
              <a:rPr lang="es-ES" sz="2400" dirty="0">
                <a:latin typeface="Arial" panose="020B0604020202020204" pitchFamily="34" charset="0"/>
                <a:cs typeface="Arial" panose="020B0604020202020204" pitchFamily="34" charset="0"/>
              </a:rPr>
              <a:t>Salmo 37:5).</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68829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36628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481236"/>
            <a:ext cx="5112568"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Vimos que nadie que no reconozca a Dios como su Creador y </a:t>
            </a:r>
            <a:r>
              <a:rPr lang="es-ES" sz="2400" dirty="0" smtClean="0">
                <a:latin typeface="Arial" panose="020B0604020202020204" pitchFamily="34" charset="0"/>
                <a:cs typeface="Arial" panose="020B0604020202020204" pitchFamily="34" charset="0"/>
              </a:rPr>
              <a:t>Sustentador será </a:t>
            </a:r>
            <a:r>
              <a:rPr lang="es-ES" sz="2400" dirty="0">
                <a:latin typeface="Arial" panose="020B0604020202020204" pitchFamily="34" charset="0"/>
                <a:cs typeface="Arial" panose="020B0604020202020204" pitchFamily="34" charset="0"/>
              </a:rPr>
              <a:t>salvo; y de la misma manera, quien no reconozca a Cristo como su Salvador y Redentor, tampoco será salvo.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52647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624053" y="661858"/>
            <a:ext cx="5112568"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Para Malaquías, robar a Dios en los diezmos y en las ofrendas (Mal. 3:8) no significa necesariamente robarlo monetariamente, sino quitarle el derecho que él tiene de ser nuestro Creador y Sustentador (diezmos) y Salvador y Redentor (ofrendas).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28727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579228" y="1827903"/>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III – </a:t>
            </a: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CUÁNTA OFRENDA DEBEMOS DAR</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33375300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5394460" cy="1200329"/>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Biblia menciona que debemos dar nuestras ofrendas de acuerdo con nuestro corazón (2 </a:t>
            </a:r>
            <a:r>
              <a:rPr lang="es-ES" sz="2400" dirty="0" err="1">
                <a:latin typeface="Arial" panose="020B0604020202020204" pitchFamily="34" charset="0"/>
                <a:cs typeface="Arial" panose="020B0604020202020204" pitchFamily="34" charset="0"/>
              </a:rPr>
              <a:t>Cor</a:t>
            </a:r>
            <a:r>
              <a:rPr lang="es-ES" sz="2400" dirty="0">
                <a:latin typeface="Arial" panose="020B0604020202020204" pitchFamily="34" charset="0"/>
                <a:cs typeface="Arial" panose="020B0604020202020204" pitchFamily="34" charset="0"/>
              </a:rPr>
              <a:t>. 9:7).</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0754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37291" y="409228"/>
            <a:ext cx="4968552"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Dios no estimó un valor porcentual para la ofrendas porque no hay cómo medir el sacrificio de Cristo </a:t>
            </a:r>
            <a:r>
              <a:rPr lang="es-ES" sz="2400" dirty="0" smtClean="0">
                <a:latin typeface="Arial" panose="020B0604020202020204" pitchFamily="34" charset="0"/>
                <a:cs typeface="Arial" panose="020B0604020202020204" pitchFamily="34" charset="0"/>
              </a:rPr>
              <a:t>en nuestro </a:t>
            </a:r>
            <a:r>
              <a:rPr lang="es-ES" sz="2400" dirty="0">
                <a:latin typeface="Arial" panose="020B0604020202020204" pitchFamily="34" charset="0"/>
                <a:cs typeface="Arial" panose="020B0604020202020204" pitchFamily="34" charset="0"/>
              </a:rPr>
              <a:t>lugar. Para salvarnos Dios no eligió algo del cielo o </a:t>
            </a:r>
            <a:r>
              <a:rPr lang="es-ES" sz="2400" dirty="0" smtClean="0">
                <a:latin typeface="Arial" panose="020B0604020202020204" pitchFamily="34" charset="0"/>
                <a:cs typeface="Arial" panose="020B0604020202020204" pitchFamily="34" charset="0"/>
              </a:rPr>
              <a:t>cualquier cosa </a:t>
            </a:r>
            <a:r>
              <a:rPr lang="es-ES" sz="2400" dirty="0">
                <a:latin typeface="Arial" panose="020B0604020202020204" pitchFamily="34" charset="0"/>
                <a:cs typeface="Arial" panose="020B0604020202020204" pitchFamily="34" charset="0"/>
              </a:rPr>
              <a:t>ni lo que sobró, eligió lo mejor.</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63629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409228"/>
            <a:ext cx="4968552" cy="415498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Como los diezmos son nuestro reconocimiento y gratitud a Dios</a:t>
            </a:r>
          </a:p>
          <a:p>
            <a:pPr algn="ctr"/>
            <a:r>
              <a:rPr lang="es-ES" sz="2400" dirty="0">
                <a:latin typeface="Arial" panose="020B0604020202020204" pitchFamily="34" charset="0"/>
                <a:cs typeface="Arial" panose="020B0604020202020204" pitchFamily="34" charset="0"/>
              </a:rPr>
              <a:t>por ser nuestro Creador y Sustentador, y las ofrendas son nuestro reconocimiento</a:t>
            </a:r>
          </a:p>
          <a:p>
            <a:pPr algn="ctr"/>
            <a:r>
              <a:rPr lang="es-ES" sz="2400" dirty="0">
                <a:latin typeface="Arial" panose="020B0604020202020204" pitchFamily="34" charset="0"/>
                <a:cs typeface="Arial" panose="020B0604020202020204" pitchFamily="34" charset="0"/>
              </a:rPr>
              <a:t>y gratitud a Dios por ser nuestro Redentor y Salvador,</a:t>
            </a:r>
          </a:p>
          <a:p>
            <a:pPr algn="ctr"/>
            <a:r>
              <a:rPr lang="es-ES" sz="2400" dirty="0">
                <a:latin typeface="Arial" panose="020B0604020202020204" pitchFamily="34" charset="0"/>
                <a:cs typeface="Arial" panose="020B0604020202020204" pitchFamily="34" charset="0"/>
              </a:rPr>
              <a:t>deberíamos dar en diezmos y ofrendas como mínimo nuestro reconocimiento</a:t>
            </a:r>
          </a:p>
          <a:p>
            <a:pPr algn="ctr"/>
            <a:r>
              <a:rPr lang="es-ES" sz="2400" dirty="0">
                <a:latin typeface="Arial" panose="020B0604020202020204" pitchFamily="34" charset="0"/>
                <a:cs typeface="Arial" panose="020B0604020202020204" pitchFamily="34" charset="0"/>
              </a:rPr>
              <a:t>y gratitud.</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74276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707886"/>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IV – </a:t>
            </a: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CÓMO OFRENDAR</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896275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625252"/>
            <a:ext cx="5394460" cy="3046988"/>
          </a:xfrm>
          <a:prstGeom prst="rect">
            <a:avLst/>
          </a:prstGeom>
          <a:noFill/>
        </p:spPr>
        <p:txBody>
          <a:bodyPr wrap="square" rtlCol="0">
            <a:spAutoFit/>
          </a:bodyPr>
          <a:lstStyle/>
          <a:p>
            <a:pPr algn="ctr"/>
            <a:r>
              <a:rPr lang="es-ES" sz="2400" dirty="0" smtClean="0">
                <a:latin typeface="Arial" panose="020B0604020202020204" pitchFamily="34" charset="0"/>
                <a:cs typeface="Arial" panose="020B0604020202020204" pitchFamily="34" charset="0"/>
              </a:rPr>
              <a:t>Cuando </a:t>
            </a:r>
            <a:r>
              <a:rPr lang="es-ES" sz="2400" dirty="0">
                <a:latin typeface="Arial" panose="020B0604020202020204" pitchFamily="34" charset="0"/>
                <a:cs typeface="Arial" panose="020B0604020202020204" pitchFamily="34" charset="0"/>
              </a:rPr>
              <a:t>llevamos una ofrenda de gratitud a la iglesia, debemos</a:t>
            </a:r>
          </a:p>
          <a:p>
            <a:pPr algn="ctr"/>
            <a:r>
              <a:rPr lang="es-ES" sz="2400" dirty="0">
                <a:latin typeface="Arial" panose="020B0604020202020204" pitchFamily="34" charset="0"/>
                <a:cs typeface="Arial" panose="020B0604020202020204" pitchFamily="34" charset="0"/>
              </a:rPr>
              <a:t>dejar que Dios determine el fin que él desea darles a nuestras ofrendas.</a:t>
            </a:r>
          </a:p>
          <a:p>
            <a:pPr algn="ctr"/>
            <a:r>
              <a:rPr lang="es-ES" sz="2400" dirty="0">
                <a:latin typeface="Arial" panose="020B0604020202020204" pitchFamily="34" charset="0"/>
                <a:cs typeface="Arial" panose="020B0604020202020204" pitchFamily="34" charset="0"/>
              </a:rPr>
              <a:t>Así como el Cordero de Dios fue entregado para salvar al mundo,</a:t>
            </a:r>
          </a:p>
          <a:p>
            <a:pPr algn="ctr"/>
            <a:r>
              <a:rPr lang="es-ES" sz="2400" dirty="0">
                <a:latin typeface="Arial" panose="020B0604020202020204" pitchFamily="34" charset="0"/>
                <a:cs typeface="Arial" panose="020B0604020202020204" pitchFamily="34" charset="0"/>
              </a:rPr>
              <a:t>nuestras ofrendas también deben llevar salvación a todo el mundo.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59767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48580" y="481236"/>
            <a:ext cx="4913855"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Cuando destinamos nuestras ofrendas a algún fin específico </a:t>
            </a:r>
            <a:r>
              <a:rPr lang="es-ES" sz="2400" dirty="0" smtClean="0">
                <a:latin typeface="Arial" panose="020B0604020202020204" pitchFamily="34" charset="0"/>
                <a:cs typeface="Arial" panose="020B0604020202020204" pitchFamily="34" charset="0"/>
              </a:rPr>
              <a:t>como construcción</a:t>
            </a:r>
            <a:r>
              <a:rPr lang="es-ES" sz="2400" dirty="0">
                <a:latin typeface="Arial" panose="020B0604020202020204" pitchFamily="34" charset="0"/>
                <a:cs typeface="Arial" panose="020B0604020202020204" pitchFamily="34" charset="0"/>
              </a:rPr>
              <a:t>, reformas o departamentos de la iglesia, esas “</a:t>
            </a:r>
            <a:r>
              <a:rPr lang="es-ES" sz="2400" dirty="0" smtClean="0">
                <a:latin typeface="Arial" panose="020B0604020202020204" pitchFamily="34" charset="0"/>
                <a:cs typeface="Arial" panose="020B0604020202020204" pitchFamily="34" charset="0"/>
              </a:rPr>
              <a:t>ofrendas” dejan </a:t>
            </a:r>
            <a:r>
              <a:rPr lang="es-ES" sz="2400" dirty="0">
                <a:latin typeface="Arial" panose="020B0604020202020204" pitchFamily="34" charset="0"/>
                <a:cs typeface="Arial" panose="020B0604020202020204" pitchFamily="34" charset="0"/>
              </a:rPr>
              <a:t>de ser ofrendas y pasan a ser donaciones.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050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769268"/>
            <a:ext cx="8442247"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 manifestar un espíritu generoso y abnegado para con</a:t>
            </a:r>
          </a:p>
          <a:p>
            <a:pPr algn="ctr"/>
            <a:r>
              <a:rPr lang="es-ES" sz="2400" dirty="0">
                <a:latin typeface="Arial" panose="020B0604020202020204" pitchFamily="34" charset="0"/>
                <a:cs typeface="Arial" panose="020B0604020202020204" pitchFamily="34" charset="0"/>
              </a:rPr>
              <a:t>el éxito de las misiones en el extranjero es una manera segura de </a:t>
            </a:r>
            <a:r>
              <a:rPr lang="es-ES" sz="2400" dirty="0" smtClean="0">
                <a:latin typeface="Arial" panose="020B0604020202020204" pitchFamily="34" charset="0"/>
                <a:cs typeface="Arial" panose="020B0604020202020204" pitchFamily="34" charset="0"/>
              </a:rPr>
              <a:t>hacer progresar </a:t>
            </a:r>
            <a:r>
              <a:rPr lang="es-ES" sz="2400" dirty="0">
                <a:latin typeface="Arial" panose="020B0604020202020204" pitchFamily="34" charset="0"/>
                <a:cs typeface="Arial" panose="020B0604020202020204" pitchFamily="34" charset="0"/>
              </a:rPr>
              <a:t>la obra misionera en el país propio […] Por pequeña que </a:t>
            </a:r>
            <a:r>
              <a:rPr lang="es-ES" sz="2400" dirty="0" smtClean="0">
                <a:latin typeface="Arial" panose="020B0604020202020204" pitchFamily="34" charset="0"/>
                <a:cs typeface="Arial" panose="020B0604020202020204" pitchFamily="34" charset="0"/>
              </a:rPr>
              <a:t>sea vuestra </a:t>
            </a:r>
            <a:r>
              <a:rPr lang="es-ES" sz="2400" dirty="0">
                <a:latin typeface="Arial" panose="020B0604020202020204" pitchFamily="34" charset="0"/>
                <a:cs typeface="Arial" panose="020B0604020202020204" pitchFamily="34" charset="0"/>
              </a:rPr>
              <a:t>ofrenda, no vaciléis en traerla al Señor. La ofrenda más pequeña,</a:t>
            </a:r>
          </a:p>
          <a:p>
            <a:pPr algn="ctr"/>
            <a:r>
              <a:rPr lang="es-ES" sz="2400" dirty="0">
                <a:latin typeface="Arial" panose="020B0604020202020204" pitchFamily="34" charset="0"/>
                <a:cs typeface="Arial" panose="020B0604020202020204" pitchFamily="34" charset="0"/>
              </a:rPr>
              <a:t>dada con corazón lleno de amor hacia el Salvador, viene a ser </a:t>
            </a:r>
            <a:r>
              <a:rPr lang="es-ES" sz="2400" dirty="0" smtClean="0">
                <a:latin typeface="Arial" panose="020B0604020202020204" pitchFamily="34" charset="0"/>
                <a:cs typeface="Arial" panose="020B0604020202020204" pitchFamily="34" charset="0"/>
              </a:rPr>
              <a:t>un don </a:t>
            </a:r>
            <a:r>
              <a:rPr lang="es-ES" sz="2400" dirty="0">
                <a:latin typeface="Arial" panose="020B0604020202020204" pitchFamily="34" charset="0"/>
                <a:cs typeface="Arial" panose="020B0604020202020204" pitchFamily="34" charset="0"/>
              </a:rPr>
              <a:t>sin precio, sobre el cual Dios sonríe </a:t>
            </a:r>
            <a:r>
              <a:rPr lang="es-ES" sz="2400" dirty="0" smtClean="0">
                <a:latin typeface="Arial" panose="020B0604020202020204" pitchFamily="34" charset="0"/>
                <a:cs typeface="Arial" panose="020B0604020202020204" pitchFamily="34" charset="0"/>
              </a:rPr>
              <a:t>y</a:t>
            </a:r>
          </a:p>
          <a:p>
            <a:pPr algn="ctr"/>
            <a:r>
              <a:rPr lang="es-ES" sz="2400" dirty="0" smtClean="0">
                <a:latin typeface="Arial" panose="020B0604020202020204" pitchFamily="34" charset="0"/>
                <a:cs typeface="Arial" panose="020B0604020202020204" pitchFamily="34" charset="0"/>
              </a:rPr>
              <a:t>pone </a:t>
            </a:r>
            <a:r>
              <a:rPr lang="es-ES" sz="2400" dirty="0">
                <a:latin typeface="Arial" panose="020B0604020202020204" pitchFamily="34" charset="0"/>
                <a:cs typeface="Arial" panose="020B0604020202020204" pitchFamily="34" charset="0"/>
              </a:rPr>
              <a:t>su bendición”. </a:t>
            </a:r>
            <a:endParaRPr lang="es-ES" sz="2400" dirty="0" smtClean="0">
              <a:latin typeface="Arial" panose="020B0604020202020204" pitchFamily="34" charset="0"/>
              <a:cs typeface="Arial" panose="020B0604020202020204" pitchFamily="34" charset="0"/>
            </a:endParaRPr>
          </a:p>
          <a:p>
            <a:pPr algn="ctr"/>
            <a:r>
              <a:rPr lang="es-ES" sz="2400" dirty="0" smtClean="0">
                <a:latin typeface="Arial" panose="020B0604020202020204" pitchFamily="34" charset="0"/>
                <a:cs typeface="Arial" panose="020B0604020202020204" pitchFamily="34" charset="0"/>
              </a:rPr>
              <a:t>(Obreros evangélicos</a:t>
            </a:r>
            <a:r>
              <a:rPr lang="es-ES" sz="2400" dirty="0">
                <a:latin typeface="Arial" panose="020B0604020202020204" pitchFamily="34" charset="0"/>
                <a:cs typeface="Arial" panose="020B0604020202020204" pitchFamily="34" charset="0"/>
              </a:rPr>
              <a:t>, p. 481, 482).</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6887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913284"/>
            <a:ext cx="4248472" cy="193899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Elías profético representa a los justos que</a:t>
            </a:r>
          </a:p>
          <a:p>
            <a:pPr algn="ctr"/>
            <a:r>
              <a:rPr lang="es-ES" sz="2400" dirty="0">
                <a:latin typeface="Arial" panose="020B0604020202020204" pitchFamily="34" charset="0"/>
                <a:cs typeface="Arial" panose="020B0604020202020204" pitchFamily="34" charset="0"/>
              </a:rPr>
              <a:t>viven en los últimos días (Mal. 3:17, 18), es quien ejerce fe viva en Dios.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7543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V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ELÍAS PROFÉTICO Y LAS OFRENDAS</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118167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50233" y="337220"/>
            <a:ext cx="4553815"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creación y la redención son las marcas del Dios de Elías. Dar ofrendas en el contexto del juicio investigador no es simplemente dar un dinero o una ayuda para la iglesia.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5461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VI – </a:t>
            </a: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BENDICIÓN SIN MEDIDA</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615398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9741" y="769268"/>
            <a:ext cx="3689719"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Malaquías dice que, para los que fueran fieles en los diezmos y en las ofrendas Dios abriría las ventanas del cielo y derramaría sobre ellos bendiciones hasta que </a:t>
            </a:r>
            <a:r>
              <a:rPr lang="es-ES" sz="2400" dirty="0" smtClean="0">
                <a:latin typeface="Arial" panose="020B0604020202020204" pitchFamily="34" charset="0"/>
                <a:cs typeface="Arial" panose="020B0604020202020204" pitchFamily="34" charset="0"/>
              </a:rPr>
              <a:t>sobreabunden</a:t>
            </a:r>
          </a:p>
          <a:p>
            <a:pPr algn="ctr"/>
            <a:r>
              <a:rPr lang="es-ES" sz="2400" dirty="0" smtClean="0">
                <a:latin typeface="Arial" panose="020B0604020202020204" pitchFamily="34" charset="0"/>
                <a:cs typeface="Arial" panose="020B0604020202020204" pitchFamily="34" charset="0"/>
              </a:rPr>
              <a:t>(Mal</a:t>
            </a:r>
            <a:r>
              <a:rPr lang="es-ES" sz="2400" dirty="0">
                <a:latin typeface="Arial" panose="020B0604020202020204" pitchFamily="34" charset="0"/>
                <a:cs typeface="Arial" panose="020B0604020202020204" pitchFamily="34" charset="0"/>
              </a:rPr>
              <a:t>. 3:10).</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93974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upo 4"/>
          <p:cNvGrpSpPr/>
          <p:nvPr/>
        </p:nvGrpSpPr>
        <p:grpSpPr>
          <a:xfrm>
            <a:off x="613522" y="540815"/>
            <a:ext cx="6988358" cy="1107996"/>
            <a:chOff x="473922" y="691987"/>
            <a:chExt cx="6988358" cy="1107996"/>
          </a:xfrm>
        </p:grpSpPr>
        <p:sp>
          <p:nvSpPr>
            <p:cNvPr id="6" name="CaixaDeTexto 5"/>
            <p:cNvSpPr txBox="1"/>
            <p:nvPr/>
          </p:nvSpPr>
          <p:spPr>
            <a:xfrm>
              <a:off x="862805" y="1043029"/>
              <a:ext cx="6599475"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smtClean="0">
                  <a:latin typeface="Arial" panose="020B0604020202020204" pitchFamily="34" charset="0"/>
                  <a:cs typeface="Arial" panose="020B0604020202020204" pitchFamily="34" charset="0"/>
                </a:rPr>
                <a:t> </a:t>
              </a:r>
              <a:r>
                <a:rPr lang="es-ES" sz="2400" b="1" dirty="0">
                  <a:latin typeface="Arial" panose="020B0604020202020204" pitchFamily="34" charset="0"/>
                  <a:cs typeface="Arial" panose="020B0604020202020204" pitchFamily="34" charset="0"/>
                </a:rPr>
                <a:t>El derramamiento del Espíritu Santo</a:t>
              </a:r>
              <a:endParaRPr lang="pt-BR" sz="2400" b="1" dirty="0" smtClean="0">
                <a:latin typeface="Arial" panose="020B0604020202020204" pitchFamily="34" charset="0"/>
                <a:cs typeface="Arial" panose="020B0604020202020204" pitchFamily="34" charset="0"/>
              </a:endParaRPr>
            </a:p>
          </p:txBody>
        </p:sp>
        <p:sp>
          <p:nvSpPr>
            <p:cNvPr id="7" name="CaixaDeTexto 6"/>
            <p:cNvSpPr txBox="1"/>
            <p:nvPr/>
          </p:nvSpPr>
          <p:spPr>
            <a:xfrm>
              <a:off x="473922" y="691987"/>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A</a:t>
              </a:r>
              <a:endParaRPr lang="pt-BR" sz="6600" dirty="0">
                <a:solidFill>
                  <a:schemeClr val="accent6">
                    <a:lumMod val="50000"/>
                  </a:schemeClr>
                </a:solidFill>
                <a:latin typeface="Arial Black" panose="020B0A04020102020204" pitchFamily="34" charset="0"/>
              </a:endParaRPr>
            </a:p>
          </p:txBody>
        </p:sp>
      </p:grpSp>
      <p:grpSp>
        <p:nvGrpSpPr>
          <p:cNvPr id="11" name="Grupo 10"/>
          <p:cNvGrpSpPr/>
          <p:nvPr/>
        </p:nvGrpSpPr>
        <p:grpSpPr>
          <a:xfrm>
            <a:off x="975434" y="1722854"/>
            <a:ext cx="7270936" cy="1107996"/>
            <a:chOff x="473922" y="691987"/>
            <a:chExt cx="7270936" cy="1107996"/>
          </a:xfrm>
        </p:grpSpPr>
        <p:sp>
          <p:nvSpPr>
            <p:cNvPr id="12" name="CaixaDeTexto 11"/>
            <p:cNvSpPr txBox="1"/>
            <p:nvPr/>
          </p:nvSpPr>
          <p:spPr>
            <a:xfrm>
              <a:off x="862805" y="1043029"/>
              <a:ext cx="6882053"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smtClean="0">
                  <a:latin typeface="Arial" panose="020B0604020202020204" pitchFamily="34" charset="0"/>
                  <a:cs typeface="Arial" panose="020B0604020202020204" pitchFamily="34" charset="0"/>
                </a:rPr>
                <a:t> </a:t>
              </a:r>
              <a:r>
                <a:rPr lang="pt-BR" sz="2400" b="1" dirty="0">
                  <a:latin typeface="Arial" panose="020B0604020202020204" pitchFamily="34" charset="0"/>
                  <a:cs typeface="Arial" panose="020B0604020202020204" pitchFamily="34" charset="0"/>
                </a:rPr>
                <a:t>La vida eterna</a:t>
              </a:r>
              <a:endParaRPr lang="pt-BR" sz="2400" b="1" dirty="0" smtClean="0">
                <a:latin typeface="Arial" panose="020B0604020202020204" pitchFamily="34" charset="0"/>
                <a:cs typeface="Arial" panose="020B0604020202020204" pitchFamily="34" charset="0"/>
              </a:endParaRPr>
            </a:p>
          </p:txBody>
        </p:sp>
        <p:sp>
          <p:nvSpPr>
            <p:cNvPr id="13" name="CaixaDeTexto 12"/>
            <p:cNvSpPr txBox="1"/>
            <p:nvPr/>
          </p:nvSpPr>
          <p:spPr>
            <a:xfrm>
              <a:off x="473922" y="691987"/>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B</a:t>
              </a:r>
              <a:endParaRPr lang="pt-BR" sz="6600" dirty="0">
                <a:solidFill>
                  <a:schemeClr val="accent6">
                    <a:lumMod val="50000"/>
                  </a:schemeClr>
                </a:solidFill>
                <a:latin typeface="Arial Black" panose="020B0A04020102020204" pitchFamily="34" charset="0"/>
              </a:endParaRPr>
            </a:p>
          </p:txBody>
        </p:sp>
      </p:grpSp>
    </p:spTree>
    <p:extLst>
      <p:ext uri="{BB962C8B-B14F-4D97-AF65-F5344CB8AC3E}">
        <p14:creationId xmlns:p14="http://schemas.microsoft.com/office/powerpoint/2010/main" val="7010919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09694" y="2164161"/>
            <a:ext cx="8064896" cy="707886"/>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CONCLUSIÓN</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37505336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697260"/>
            <a:ext cx="4896544"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 principio de los diezmos está relacionado al árbol del </a:t>
            </a:r>
            <a:r>
              <a:rPr lang="es-ES" sz="2400" dirty="0" smtClean="0">
                <a:latin typeface="Arial" panose="020B0604020202020204" pitchFamily="34" charset="0"/>
                <a:cs typeface="Arial" panose="020B0604020202020204" pitchFamily="34" charset="0"/>
              </a:rPr>
              <a:t>conocimiento del </a:t>
            </a:r>
            <a:r>
              <a:rPr lang="es-ES" sz="2400" dirty="0">
                <a:latin typeface="Arial" panose="020B0604020202020204" pitchFamily="34" charset="0"/>
                <a:cs typeface="Arial" panose="020B0604020202020204" pitchFamily="34" charset="0"/>
              </a:rPr>
              <a:t>bien y del mal y fue instituido antes de la caída. Cuando devolvemos</a:t>
            </a:r>
          </a:p>
          <a:p>
            <a:pPr algn="ctr"/>
            <a:r>
              <a:rPr lang="es-ES" sz="2400" dirty="0">
                <a:latin typeface="Arial" panose="020B0604020202020204" pitchFamily="34" charset="0"/>
                <a:cs typeface="Arial" panose="020B0604020202020204" pitchFamily="34" charset="0"/>
              </a:rPr>
              <a:t>nuestros diezmos, reconocemos a Dios como nuestro Creador y</a:t>
            </a:r>
          </a:p>
          <a:p>
            <a:pPr algn="ctr"/>
            <a:r>
              <a:rPr lang="es-ES" sz="2400" dirty="0">
                <a:latin typeface="Arial" panose="020B0604020202020204" pitchFamily="34" charset="0"/>
                <a:cs typeface="Arial" panose="020B0604020202020204" pitchFamily="34" charset="0"/>
              </a:rPr>
              <a:t>Sustentador.</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20784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985292"/>
            <a:ext cx="3900500"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Diezmar y ofrendar son un ejercicio de fe y confianza que prepara al</a:t>
            </a:r>
          </a:p>
          <a:p>
            <a:pPr algn="ctr"/>
            <a:r>
              <a:rPr lang="es-ES" sz="2400" dirty="0">
                <a:latin typeface="Arial" panose="020B0604020202020204" pitchFamily="34" charset="0"/>
                <a:cs typeface="Arial" panose="020B0604020202020204" pitchFamily="34" charset="0"/>
              </a:rPr>
              <a:t>mayordomo de Dios en el tiempo del juicio investigador para recibir la</a:t>
            </a:r>
          </a:p>
          <a:p>
            <a:pPr algn="ctr"/>
            <a:r>
              <a:rPr lang="es-ES" sz="2400" dirty="0">
                <a:latin typeface="Arial" panose="020B0604020202020204" pitchFamily="34" charset="0"/>
                <a:cs typeface="Arial" panose="020B0604020202020204" pitchFamily="34" charset="0"/>
              </a:rPr>
              <a:t>lluvia tardía.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66052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1921396"/>
            <a:ext cx="4260540"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adoración al Dios creador </a:t>
            </a:r>
            <a:r>
              <a:rPr lang="es-ES" sz="2400" dirty="0" smtClean="0">
                <a:latin typeface="Arial" panose="020B0604020202020204" pitchFamily="34" charset="0"/>
                <a:cs typeface="Arial" panose="020B0604020202020204" pitchFamily="34" charset="0"/>
              </a:rPr>
              <a:t>y el </a:t>
            </a:r>
            <a:r>
              <a:rPr lang="es-ES" sz="2400" dirty="0">
                <a:latin typeface="Arial" panose="020B0604020202020204" pitchFamily="34" charset="0"/>
                <a:cs typeface="Arial" panose="020B0604020202020204" pitchFamily="34" charset="0"/>
              </a:rPr>
              <a:t>evangelio eterno deben ser predicados en todo el mundo para testimonio</a:t>
            </a:r>
          </a:p>
          <a:p>
            <a:pPr algn="ctr"/>
            <a:r>
              <a:rPr lang="es-ES" sz="2400" dirty="0">
                <a:latin typeface="Arial" panose="020B0604020202020204" pitchFamily="34" charset="0"/>
                <a:cs typeface="Arial" panose="020B0604020202020204" pitchFamily="34" charset="0"/>
              </a:rPr>
              <a:t>a todas las </a:t>
            </a:r>
            <a:r>
              <a:rPr lang="es-ES" sz="2400" dirty="0" smtClean="0">
                <a:latin typeface="Arial" panose="020B0604020202020204" pitchFamily="34" charset="0"/>
                <a:cs typeface="Arial" panose="020B0604020202020204" pitchFamily="34" charset="0"/>
              </a:rPr>
              <a:t>naciones</a:t>
            </a:r>
          </a:p>
          <a:p>
            <a:pPr algn="ctr"/>
            <a:r>
              <a:rPr lang="es-ES" sz="2400" dirty="0" smtClean="0">
                <a:latin typeface="Arial" panose="020B0604020202020204" pitchFamily="34" charset="0"/>
                <a:cs typeface="Arial" panose="020B0604020202020204" pitchFamily="34" charset="0"/>
              </a:rPr>
              <a:t>(</a:t>
            </a:r>
            <a:r>
              <a:rPr lang="es-ES" sz="2400" dirty="0" err="1" smtClean="0">
                <a:latin typeface="Arial" panose="020B0604020202020204" pitchFamily="34" charset="0"/>
                <a:cs typeface="Arial" panose="020B0604020202020204" pitchFamily="34" charset="0"/>
              </a:rPr>
              <a:t>Apoc</a:t>
            </a:r>
            <a:r>
              <a:rPr lang="es-ES" sz="2400" dirty="0">
                <a:latin typeface="Arial" panose="020B0604020202020204" pitchFamily="34" charset="0"/>
                <a:cs typeface="Arial" panose="020B0604020202020204" pitchFamily="34" charset="0"/>
              </a:rPr>
              <a:t>. 14:6, 7).</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0767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769268"/>
            <a:ext cx="4032448"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Como vimos, los diezmos representan nuestra gratitud a Dios por ser nuestro Creador y Sustentador. Y nuestras ofrendas representan nuestra gratitud, ¿por qué?</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94064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1777380"/>
            <a:ext cx="8064896" cy="1938992"/>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¿CUÁNDO FUE INSTITUIDA LA PRIMERA OFRENDA?</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610342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1308958" y="1777380"/>
            <a:ext cx="4199146"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“Mas del árbol de la ciencia del bien y del mal no comerás; porque el día que de él comieres, ciertamente morirás” (</a:t>
            </a:r>
            <a:r>
              <a:rPr lang="es-ES" sz="2400" dirty="0" err="1">
                <a:latin typeface="Arial" panose="020B0604020202020204" pitchFamily="34" charset="0"/>
                <a:cs typeface="Arial" panose="020B0604020202020204" pitchFamily="34" charset="0"/>
              </a:rPr>
              <a:t>Gén</a:t>
            </a:r>
            <a:r>
              <a:rPr lang="es-ES" sz="2400" dirty="0">
                <a:latin typeface="Arial" panose="020B0604020202020204" pitchFamily="34" charset="0"/>
                <a:cs typeface="Arial" panose="020B0604020202020204" pitchFamily="34" charset="0"/>
              </a:rPr>
              <a:t>. 2:17, lo resaltado es nuestro).</a:t>
            </a:r>
            <a:endParaRPr lang="pt-BR" sz="2400" dirty="0" smtClean="0">
              <a:latin typeface="Arial" panose="020B0604020202020204" pitchFamily="34" charset="0"/>
              <a:cs typeface="Arial" panose="020B0604020202020204" pitchFamily="34" charset="0"/>
            </a:endParaRPr>
          </a:p>
        </p:txBody>
      </p:sp>
      <p:sp>
        <p:nvSpPr>
          <p:cNvPr id="6" name="CaixaDeTexto 5"/>
          <p:cNvSpPr txBox="1"/>
          <p:nvPr/>
        </p:nvSpPr>
        <p:spPr>
          <a:xfrm>
            <a:off x="691959" y="359722"/>
            <a:ext cx="5112568" cy="1384995"/>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Si ellos comían del fruto, ¿cuándo morirían?</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CaixaDeTexto 6"/>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23565196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91959" y="359722"/>
            <a:ext cx="5112568" cy="1384995"/>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Si ellos comían del fruto, ¿cuándo morirían?</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1339093" y="1849388"/>
            <a:ext cx="4199146"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En Génesis 3:8 encontramos lo siguiente: “Y oyeron la voz de Jehová Dios que se paseaba en el huerto, al aire del día; y el hombre y su mujer se escondieron de la presencia de Jehová Dios entre los árboles del huerto”.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8247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539552" y="2018522"/>
            <a:ext cx="4680520"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Romanos 6:23 dice que “la paga del pecado es la muerte”. ¿Esa </a:t>
            </a:r>
            <a:r>
              <a:rPr lang="es-ES" sz="2400" dirty="0" smtClean="0">
                <a:latin typeface="Arial" panose="020B0604020202020204" pitchFamily="34" charset="0"/>
                <a:cs typeface="Arial" panose="020B0604020202020204" pitchFamily="34" charset="0"/>
              </a:rPr>
              <a:t>muerte como </a:t>
            </a:r>
            <a:r>
              <a:rPr lang="es-ES" sz="2400" dirty="0">
                <a:latin typeface="Arial" panose="020B0604020202020204" pitchFamily="34" charset="0"/>
                <a:cs typeface="Arial" panose="020B0604020202020204" pitchFamily="34" charset="0"/>
              </a:rPr>
              <a:t>consecuencia del pecado sería solo muerte espiritual o muerte</a:t>
            </a:r>
          </a:p>
          <a:p>
            <a:pPr algn="ctr"/>
            <a:r>
              <a:rPr lang="es-ES" sz="2400" dirty="0">
                <a:latin typeface="Arial" panose="020B0604020202020204" pitchFamily="34" charset="0"/>
                <a:cs typeface="Arial" panose="020B0604020202020204" pitchFamily="34" charset="0"/>
              </a:rPr>
              <a:t>eterna?</a:t>
            </a:r>
            <a:endParaRPr lang="pt-BR" sz="2400" dirty="0" smtClean="0">
              <a:latin typeface="Arial" panose="020B0604020202020204" pitchFamily="34" charset="0"/>
              <a:cs typeface="Arial" panose="020B0604020202020204" pitchFamily="34" charset="0"/>
            </a:endParaRPr>
          </a:p>
        </p:txBody>
      </p:sp>
      <p:sp>
        <p:nvSpPr>
          <p:cNvPr id="6" name="CaixaDeTexto 5"/>
          <p:cNvSpPr txBox="1"/>
          <p:nvPr/>
        </p:nvSpPr>
        <p:spPr>
          <a:xfrm>
            <a:off x="691959" y="359722"/>
            <a:ext cx="5112568" cy="1384995"/>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Si ellos comían del fruto, ¿cuándo morirían?</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CaixaDeTexto 6"/>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5495507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788630" y="1983244"/>
            <a:ext cx="4919226"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Para pagar el precio del pecado cometido, Adán y Eva deberían,</a:t>
            </a:r>
          </a:p>
          <a:p>
            <a:pPr algn="ctr"/>
            <a:r>
              <a:rPr lang="es-ES" sz="2400" dirty="0">
                <a:latin typeface="Arial" panose="020B0604020202020204" pitchFamily="34" charset="0"/>
                <a:cs typeface="Arial" panose="020B0604020202020204" pitchFamily="34" charset="0"/>
              </a:rPr>
              <a:t>como consecuencia, morir la muerte eterna. Debería derramarse </a:t>
            </a:r>
            <a:r>
              <a:rPr lang="es-ES" sz="2400" dirty="0" smtClean="0">
                <a:latin typeface="Arial" panose="020B0604020202020204" pitchFamily="34" charset="0"/>
                <a:cs typeface="Arial" panose="020B0604020202020204" pitchFamily="34" charset="0"/>
              </a:rPr>
              <a:t>sangre y </a:t>
            </a:r>
            <a:r>
              <a:rPr lang="es-ES" sz="2400" dirty="0">
                <a:latin typeface="Arial" panose="020B0604020202020204" pitchFamily="34" charset="0"/>
                <a:cs typeface="Arial" panose="020B0604020202020204" pitchFamily="34" charset="0"/>
              </a:rPr>
              <a:t>la vida tendría que cesar. Pero eso no sucedió.</a:t>
            </a:r>
            <a:endParaRPr lang="pt-BR" sz="2400" dirty="0" smtClean="0">
              <a:latin typeface="Arial" panose="020B0604020202020204" pitchFamily="34" charset="0"/>
              <a:cs typeface="Arial" panose="020B0604020202020204" pitchFamily="34" charset="0"/>
            </a:endParaRPr>
          </a:p>
        </p:txBody>
      </p:sp>
      <p:sp>
        <p:nvSpPr>
          <p:cNvPr id="6" name="CaixaDeTexto 5"/>
          <p:cNvSpPr txBox="1"/>
          <p:nvPr/>
        </p:nvSpPr>
        <p:spPr>
          <a:xfrm>
            <a:off x="691959" y="359722"/>
            <a:ext cx="5112568" cy="1384995"/>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Si ellos comían del fruto, ¿cuándo morirían?</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7" name="CaixaDeTexto 6"/>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Tree>
    <p:extLst>
      <p:ext uri="{BB962C8B-B14F-4D97-AF65-F5344CB8AC3E}">
        <p14:creationId xmlns:p14="http://schemas.microsoft.com/office/powerpoint/2010/main" val="1754599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1687</TotalTime>
  <Words>1264</Words>
  <Application>Microsoft Office PowerPoint</Application>
  <PresentationFormat>Apresentação na tela (16:10)</PresentationFormat>
  <Paragraphs>90</Paragraphs>
  <Slides>38</Slides>
  <Notes>0</Notes>
  <HiddenSlides>0</HiddenSlides>
  <MMClips>0</MMClips>
  <ScaleCrop>false</ScaleCrop>
  <HeadingPairs>
    <vt:vector size="4" baseType="variant">
      <vt:variant>
        <vt:lpstr>Tema</vt:lpstr>
      </vt:variant>
      <vt:variant>
        <vt:i4>1</vt:i4>
      </vt:variant>
      <vt:variant>
        <vt:lpstr>Títulos de slides</vt:lpstr>
      </vt:variant>
      <vt:variant>
        <vt:i4>38</vt:i4>
      </vt:variant>
    </vt:vector>
  </HeadingPairs>
  <TitlesOfParts>
    <vt:vector size="39"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Alana</dc:creator>
  <cp:lastModifiedBy>Alana</cp:lastModifiedBy>
  <cp:revision>56</cp:revision>
  <dcterms:created xsi:type="dcterms:W3CDTF">2015-11-15T14:39:19Z</dcterms:created>
  <dcterms:modified xsi:type="dcterms:W3CDTF">2015-11-30T12:20:22Z</dcterms:modified>
</cp:coreProperties>
</file>