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6" r:id="rId6"/>
    <p:sldId id="362" r:id="rId7"/>
    <p:sldId id="263" r:id="rId8"/>
    <p:sldId id="363" r:id="rId9"/>
    <p:sldId id="351" r:id="rId10"/>
    <p:sldId id="353" r:id="rId11"/>
    <p:sldId id="352" r:id="rId12"/>
    <p:sldId id="365" r:id="rId13"/>
    <p:sldId id="366" r:id="rId14"/>
    <p:sldId id="296" r:id="rId15"/>
    <p:sldId id="340" r:id="rId16"/>
    <p:sldId id="355" r:id="rId17"/>
    <p:sldId id="356" r:id="rId18"/>
    <p:sldId id="367" r:id="rId19"/>
    <p:sldId id="357" r:id="rId20"/>
    <p:sldId id="368" r:id="rId21"/>
    <p:sldId id="369" r:id="rId22"/>
    <p:sldId id="325" r:id="rId23"/>
    <p:sldId id="358" r:id="rId24"/>
    <p:sldId id="359" r:id="rId25"/>
    <p:sldId id="300" r:id="rId26"/>
    <p:sldId id="298" r:id="rId27"/>
    <p:sldId id="361" r:id="rId28"/>
    <p:sldId id="370" r:id="rId29"/>
  </p:sldIdLst>
  <p:sldSz cx="9144000" cy="5715000" type="screen16x1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édio 2 - Ênfas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882" y="-90"/>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775355"/>
            <a:ext cx="7772400" cy="1225021"/>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863742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9049505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190500"/>
            <a:ext cx="2057400" cy="4064000"/>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457200" y="190500"/>
            <a:ext cx="6019800" cy="4064000"/>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735564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40077557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3672417"/>
            <a:ext cx="7772400" cy="1135063"/>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41830774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333997A2-5D7F-498B-B11D-EBC62BEAA5D5}" type="datetimeFigureOut">
              <a:rPr lang="pt-BR" smtClean="0"/>
              <a:t>30/11/2015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5829165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28865"/>
            <a:ext cx="8229600" cy="952500"/>
          </a:xfrm>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333997A2-5D7F-498B-B11D-EBC62BEAA5D5}" type="datetimeFigureOut">
              <a:rPr lang="pt-BR" smtClean="0"/>
              <a:t>30/11/2015</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1653522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fld id="{333997A2-5D7F-498B-B11D-EBC62BEAA5D5}" type="datetimeFigureOut">
              <a:rPr lang="pt-BR" smtClean="0"/>
              <a:t>30/11/2015</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17042208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333997A2-5D7F-498B-B11D-EBC62BEAA5D5}" type="datetimeFigureOut">
              <a:rPr lang="pt-BR" smtClean="0"/>
              <a:t>30/11/2015</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3473897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1" y="227542"/>
            <a:ext cx="3008313" cy="968375"/>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333997A2-5D7F-498B-B11D-EBC62BEAA5D5}" type="datetimeFigureOut">
              <a:rPr lang="pt-BR" smtClean="0"/>
              <a:t>30/11/2015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5768701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000500"/>
            <a:ext cx="5486400" cy="472282"/>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333997A2-5D7F-498B-B11D-EBC62BEAA5D5}" type="datetimeFigureOut">
              <a:rPr lang="pt-BR" smtClean="0"/>
              <a:t>30/11/2015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3611523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F91D3737-0D23-418B-B9E8-B7D5E04D4C64}" type="slidenum">
              <a:rPr lang="pt-BR" smtClean="0"/>
              <a:t>‹nº›</a:t>
            </a:fld>
            <a:endParaRPr lang="pt-BR"/>
          </a:p>
        </p:txBody>
      </p:sp>
    </p:spTree>
    <p:extLst>
      <p:ext uri="{BB962C8B-B14F-4D97-AF65-F5344CB8AC3E}">
        <p14:creationId xmlns:p14="http://schemas.microsoft.com/office/powerpoint/2010/main" val="2655848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88663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Grupo 4"/>
          <p:cNvGrpSpPr/>
          <p:nvPr/>
        </p:nvGrpSpPr>
        <p:grpSpPr>
          <a:xfrm>
            <a:off x="582717" y="1224829"/>
            <a:ext cx="6988358" cy="1107996"/>
            <a:chOff x="473922" y="691987"/>
            <a:chExt cx="6988358" cy="1107996"/>
          </a:xfrm>
        </p:grpSpPr>
        <p:sp>
          <p:nvSpPr>
            <p:cNvPr id="6" name="CaixaDeTexto 5"/>
            <p:cNvSpPr txBox="1"/>
            <p:nvPr/>
          </p:nvSpPr>
          <p:spPr>
            <a:xfrm>
              <a:off x="862805" y="1043029"/>
              <a:ext cx="6599475"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a:latin typeface="Arial" panose="020B0604020202020204" pitchFamily="34" charset="0"/>
                  <a:cs typeface="Arial" panose="020B0604020202020204" pitchFamily="34" charset="0"/>
                </a:rPr>
                <a:t> </a:t>
              </a:r>
              <a:r>
                <a:rPr lang="pt-BR" sz="2400" b="1" dirty="0">
                  <a:latin typeface="Arial" panose="020B0604020202020204" pitchFamily="34" charset="0"/>
                  <a:cs typeface="Arial" panose="020B0604020202020204" pitchFamily="34" charset="0"/>
                </a:rPr>
                <a:t>El sábado</a:t>
              </a:r>
              <a:endParaRPr lang="pt-BR" sz="2400" b="1" dirty="0" smtClean="0">
                <a:latin typeface="Arial" panose="020B0604020202020204" pitchFamily="34" charset="0"/>
                <a:cs typeface="Arial" panose="020B0604020202020204" pitchFamily="34" charset="0"/>
              </a:endParaRPr>
            </a:p>
          </p:txBody>
        </p:sp>
        <p:sp>
          <p:nvSpPr>
            <p:cNvPr id="7" name="CaixaDeTexto 6"/>
            <p:cNvSpPr txBox="1"/>
            <p:nvPr/>
          </p:nvSpPr>
          <p:spPr>
            <a:xfrm>
              <a:off x="473922" y="691987"/>
              <a:ext cx="843501"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A</a:t>
              </a:r>
              <a:endParaRPr lang="pt-BR" sz="6600" dirty="0">
                <a:solidFill>
                  <a:schemeClr val="accent6">
                    <a:lumMod val="50000"/>
                  </a:schemeClr>
                </a:solidFill>
                <a:latin typeface="Arial Black" panose="020B0A04020102020204" pitchFamily="34" charset="0"/>
              </a:endParaRPr>
            </a:p>
          </p:txBody>
        </p:sp>
      </p:grpSp>
      <p:grpSp>
        <p:nvGrpSpPr>
          <p:cNvPr id="8" name="Grupo 7"/>
          <p:cNvGrpSpPr/>
          <p:nvPr/>
        </p:nvGrpSpPr>
        <p:grpSpPr>
          <a:xfrm>
            <a:off x="848179" y="2037536"/>
            <a:ext cx="7540245" cy="1107996"/>
            <a:chOff x="544943" y="691987"/>
            <a:chExt cx="7540245" cy="1107996"/>
          </a:xfrm>
        </p:grpSpPr>
        <p:sp>
          <p:nvSpPr>
            <p:cNvPr id="9" name="CaixaDeTexto 8"/>
            <p:cNvSpPr txBox="1"/>
            <p:nvPr/>
          </p:nvSpPr>
          <p:spPr>
            <a:xfrm>
              <a:off x="862805" y="1043029"/>
              <a:ext cx="7222383"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a:latin typeface="Arial" panose="020B0604020202020204" pitchFamily="34" charset="0"/>
                  <a:cs typeface="Arial" panose="020B0604020202020204" pitchFamily="34" charset="0"/>
                </a:rPr>
                <a:t> </a:t>
              </a:r>
              <a:r>
                <a:rPr lang="es-ES" sz="2400" b="1" dirty="0">
                  <a:latin typeface="Arial" panose="020B0604020202020204" pitchFamily="34" charset="0"/>
                  <a:cs typeface="Arial" panose="020B0604020202020204" pitchFamily="34" charset="0"/>
                </a:rPr>
                <a:t>El árbol del conocimiento del bien y del mal</a:t>
              </a:r>
              <a:endParaRPr lang="pt-BR" sz="2400" b="1" dirty="0" smtClean="0">
                <a:latin typeface="Arial" panose="020B0604020202020204" pitchFamily="34" charset="0"/>
                <a:cs typeface="Arial" panose="020B0604020202020204" pitchFamily="34" charset="0"/>
              </a:endParaRPr>
            </a:p>
          </p:txBody>
        </p:sp>
        <p:sp>
          <p:nvSpPr>
            <p:cNvPr id="10" name="CaixaDeTexto 9"/>
            <p:cNvSpPr txBox="1"/>
            <p:nvPr/>
          </p:nvSpPr>
          <p:spPr>
            <a:xfrm>
              <a:off x="544943" y="691987"/>
              <a:ext cx="843501"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B</a:t>
              </a:r>
              <a:endParaRPr lang="pt-BR" sz="6600" dirty="0">
                <a:solidFill>
                  <a:schemeClr val="accent6">
                    <a:lumMod val="50000"/>
                  </a:schemeClr>
                </a:solidFill>
                <a:latin typeface="Arial Black" panose="020B0A04020102020204" pitchFamily="34" charset="0"/>
              </a:endParaRPr>
            </a:p>
          </p:txBody>
        </p:sp>
      </p:grpSp>
    </p:spTree>
    <p:extLst>
      <p:ext uri="{BB962C8B-B14F-4D97-AF65-F5344CB8AC3E}">
        <p14:creationId xmlns:p14="http://schemas.microsoft.com/office/powerpoint/2010/main" val="5386050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683568" y="553244"/>
            <a:ext cx="4824536" cy="954107"/>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El fundamento del gran conflicto</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107504" y="121196"/>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2</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5" name="CaixaDeTexto 4"/>
          <p:cNvSpPr txBox="1"/>
          <p:nvPr/>
        </p:nvSpPr>
        <p:spPr>
          <a:xfrm>
            <a:off x="629922" y="1633364"/>
            <a:ext cx="4857470" cy="2554545"/>
          </a:xfrm>
          <a:prstGeom prst="rect">
            <a:avLst/>
          </a:prstGeom>
          <a:noFill/>
        </p:spPr>
        <p:txBody>
          <a:bodyPr wrap="square" rtlCol="0">
            <a:spAutoFit/>
          </a:bodyPr>
          <a:lstStyle/>
          <a:p>
            <a:pPr algn="ctr"/>
            <a:r>
              <a:rPr lang="es-ES" sz="2000" dirty="0">
                <a:latin typeface="Arial" panose="020B0604020202020204" pitchFamily="34" charset="0"/>
                <a:cs typeface="Arial" panose="020B0604020202020204" pitchFamily="34" charset="0"/>
              </a:rPr>
              <a:t>Como vimos, Dios había preparado todo lo necesario para el sustento de la vida. La Biblia dice: “Y mandó Jehová Dios al hombre, diciendo: De todo árbol del huerto podrás comer; mas del árbol de la ciencia del bien y del mal no comerás; porque el día que de él comieres, ciertamente morirás” (</a:t>
            </a:r>
            <a:r>
              <a:rPr lang="es-ES" sz="2000" dirty="0" err="1">
                <a:latin typeface="Arial" panose="020B0604020202020204" pitchFamily="34" charset="0"/>
                <a:cs typeface="Arial" panose="020B0604020202020204" pitchFamily="34" charset="0"/>
              </a:rPr>
              <a:t>Gén</a:t>
            </a:r>
            <a:r>
              <a:rPr lang="es-ES" sz="2000" dirty="0">
                <a:latin typeface="Arial" panose="020B0604020202020204" pitchFamily="34" charset="0"/>
                <a:cs typeface="Arial" panose="020B0604020202020204" pitchFamily="34" charset="0"/>
              </a:rPr>
              <a:t>. 2:16, 17).</a:t>
            </a:r>
            <a:endParaRPr lang="pt-BR" sz="20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72004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683568" y="553244"/>
            <a:ext cx="4824536" cy="954107"/>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El fundamento del gran conflicto</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107504" y="121196"/>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2</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5" name="CaixaDeTexto 4"/>
          <p:cNvSpPr txBox="1"/>
          <p:nvPr/>
        </p:nvSpPr>
        <p:spPr>
          <a:xfrm>
            <a:off x="451077" y="1705372"/>
            <a:ext cx="5289518" cy="2554545"/>
          </a:xfrm>
          <a:prstGeom prst="rect">
            <a:avLst/>
          </a:prstGeom>
          <a:noFill/>
        </p:spPr>
        <p:txBody>
          <a:bodyPr wrap="square" rtlCol="0">
            <a:spAutoFit/>
          </a:bodyPr>
          <a:lstStyle/>
          <a:p>
            <a:pPr algn="ctr"/>
            <a:r>
              <a:rPr lang="es-ES" sz="2000" dirty="0">
                <a:latin typeface="Arial" panose="020B0604020202020204" pitchFamily="34" charset="0"/>
                <a:cs typeface="Arial" panose="020B0604020202020204" pitchFamily="34" charset="0"/>
              </a:rPr>
              <a:t>Cuando Eva se acercó al árbol, Satanás, disfrazado de serpiente, lanzó dudas sobre el carácter de amor de Dios. Dios había dicho: “el día que de él comieres, ciertamente morirás” (</a:t>
            </a:r>
            <a:r>
              <a:rPr lang="es-ES" sz="2000" dirty="0" err="1">
                <a:latin typeface="Arial" panose="020B0604020202020204" pitchFamily="34" charset="0"/>
                <a:cs typeface="Arial" panose="020B0604020202020204" pitchFamily="34" charset="0"/>
              </a:rPr>
              <a:t>Gén</a:t>
            </a:r>
            <a:r>
              <a:rPr lang="es-ES" sz="2000" dirty="0">
                <a:latin typeface="Arial" panose="020B0604020202020204" pitchFamily="34" charset="0"/>
                <a:cs typeface="Arial" panose="020B0604020202020204" pitchFamily="34" charset="0"/>
              </a:rPr>
              <a:t>. 2:17). Y Satanás vino con las palabras “No moriréis” (</a:t>
            </a:r>
            <a:r>
              <a:rPr lang="es-ES" sz="2000" dirty="0" err="1">
                <a:latin typeface="Arial" panose="020B0604020202020204" pitchFamily="34" charset="0"/>
                <a:cs typeface="Arial" panose="020B0604020202020204" pitchFamily="34" charset="0"/>
              </a:rPr>
              <a:t>Gén</a:t>
            </a:r>
            <a:r>
              <a:rPr lang="es-ES" sz="2000" dirty="0">
                <a:latin typeface="Arial" panose="020B0604020202020204" pitchFamily="34" charset="0"/>
                <a:cs typeface="Arial" panose="020B0604020202020204" pitchFamily="34" charset="0"/>
              </a:rPr>
              <a:t>. 3:4). ¿En las palabras de quién elegiría confiar Eva?</a:t>
            </a:r>
            <a:endParaRPr lang="pt-BR" sz="20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52417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683568" y="553244"/>
            <a:ext cx="4824536" cy="954107"/>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El fundamento del gran conflicto</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107504" y="121196"/>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2</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5" name="CaixaDeTexto 4"/>
          <p:cNvSpPr txBox="1"/>
          <p:nvPr/>
        </p:nvSpPr>
        <p:spPr>
          <a:xfrm>
            <a:off x="506618" y="1849388"/>
            <a:ext cx="5289518" cy="2308324"/>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Satanás mintió diciendo que, si ella comiera del fruto, sería como Dios (</a:t>
            </a:r>
            <a:r>
              <a:rPr lang="es-ES" sz="2400" dirty="0" err="1">
                <a:latin typeface="Arial" panose="020B0604020202020204" pitchFamily="34" charset="0"/>
                <a:cs typeface="Arial" panose="020B0604020202020204" pitchFamily="34" charset="0"/>
              </a:rPr>
              <a:t>Gén</a:t>
            </a:r>
            <a:r>
              <a:rPr lang="es-ES" sz="2400" dirty="0">
                <a:latin typeface="Arial" panose="020B0604020202020204" pitchFamily="34" charset="0"/>
                <a:cs typeface="Arial" panose="020B0604020202020204" pitchFamily="34" charset="0"/>
              </a:rPr>
              <a:t>. 3:5). En nuestros corazones enfrentamos constantemente ese gran conflicto de la confianza. ¿En quién confiaremos?</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26143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579228" y="1489348"/>
            <a:ext cx="8064896" cy="1323439"/>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III – </a:t>
            </a: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O PRINCÍPIO DO DÍZIMO E A ÁRVORE</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33375300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67544" y="769268"/>
            <a:ext cx="4464496" cy="3046988"/>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El sábado está presente hasta hoy como un recuerdo semanal de </a:t>
            </a:r>
            <a:r>
              <a:rPr lang="es-ES" sz="2400" dirty="0" smtClean="0">
                <a:latin typeface="Arial" panose="020B0604020202020204" pitchFamily="34" charset="0"/>
                <a:cs typeface="Arial" panose="020B0604020202020204" pitchFamily="34" charset="0"/>
              </a:rPr>
              <a:t>que tenemos </a:t>
            </a:r>
            <a:r>
              <a:rPr lang="es-ES" sz="2400" dirty="0">
                <a:latin typeface="Arial" panose="020B0604020202020204" pitchFamily="34" charset="0"/>
                <a:cs typeface="Arial" panose="020B0604020202020204" pitchFamily="34" charset="0"/>
              </a:rPr>
              <a:t>un Dios y de que él es nuestro Dios Creador y </a:t>
            </a:r>
            <a:r>
              <a:rPr lang="es-ES" sz="2400" dirty="0" smtClean="0">
                <a:latin typeface="Arial" panose="020B0604020202020204" pitchFamily="34" charset="0"/>
                <a:cs typeface="Arial" panose="020B0604020202020204" pitchFamily="34" charset="0"/>
              </a:rPr>
              <a:t>Sustentador. Pero</a:t>
            </a:r>
            <a:r>
              <a:rPr lang="es-ES" sz="2400" dirty="0">
                <a:latin typeface="Arial" panose="020B0604020202020204" pitchFamily="34" charset="0"/>
                <a:cs typeface="Arial" panose="020B0604020202020204" pitchFamily="34" charset="0"/>
              </a:rPr>
              <a:t>, ¿y el árbol? Es cierto que el árbol ya no está presente entre nosotros.</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0754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Tabela 1"/>
          <p:cNvGraphicFramePr>
            <a:graphicFrameLocks noGrp="1"/>
          </p:cNvGraphicFramePr>
          <p:nvPr>
            <p:extLst>
              <p:ext uri="{D42A27DB-BD31-4B8C-83A1-F6EECF244321}">
                <p14:modId xmlns:p14="http://schemas.microsoft.com/office/powerpoint/2010/main" val="1860253603"/>
              </p:ext>
            </p:extLst>
          </p:nvPr>
        </p:nvGraphicFramePr>
        <p:xfrm>
          <a:off x="683568" y="1057300"/>
          <a:ext cx="7848872" cy="2966720"/>
        </p:xfrm>
        <a:graphic>
          <a:graphicData uri="http://schemas.openxmlformats.org/drawingml/2006/table">
            <a:tbl>
              <a:tblPr firstRow="1" bandRow="1">
                <a:tableStyleId>{21E4AEA4-8DFA-4A89-87EB-49C32662AFE0}</a:tableStyleId>
              </a:tblPr>
              <a:tblGrid>
                <a:gridCol w="3924436"/>
                <a:gridCol w="3924436"/>
              </a:tblGrid>
              <a:tr h="370840">
                <a:tc>
                  <a:txBody>
                    <a:bodyPr/>
                    <a:lstStyle/>
                    <a:p>
                      <a:pPr algn="ctr"/>
                      <a:r>
                        <a:rPr lang="pt-BR" sz="2000" dirty="0" err="1" smtClean="0"/>
                        <a:t>Árbol</a:t>
                      </a:r>
                      <a:endParaRPr lang="pt-BR" sz="2000" dirty="0"/>
                    </a:p>
                  </a:txBody>
                  <a:tcPr/>
                </a:tc>
                <a:tc>
                  <a:txBody>
                    <a:bodyPr/>
                    <a:lstStyle/>
                    <a:p>
                      <a:pPr algn="ctr"/>
                      <a:r>
                        <a:rPr lang="pt-BR" sz="2000" dirty="0" err="1" smtClean="0"/>
                        <a:t>Diezmos</a:t>
                      </a:r>
                      <a:endParaRPr lang="pt-BR" sz="2000" dirty="0"/>
                    </a:p>
                  </a:txBody>
                  <a:tcPr/>
                </a:tc>
              </a:tr>
              <a:tr h="370840">
                <a:tc>
                  <a:txBody>
                    <a:bodyPr/>
                    <a:lstStyle/>
                    <a:p>
                      <a:r>
                        <a:rPr lang="pt-BR" dirty="0" err="1" smtClean="0"/>
                        <a:t>Dios</a:t>
                      </a:r>
                      <a:r>
                        <a:rPr lang="pt-BR" dirty="0" smtClean="0"/>
                        <a:t> </a:t>
                      </a:r>
                      <a:r>
                        <a:rPr lang="pt-BR" dirty="0" err="1" smtClean="0"/>
                        <a:t>lo</a:t>
                      </a:r>
                      <a:r>
                        <a:rPr lang="pt-BR" dirty="0" smtClean="0"/>
                        <a:t> </a:t>
                      </a:r>
                      <a:r>
                        <a:rPr lang="pt-BR" dirty="0" err="1" smtClean="0"/>
                        <a:t>creó</a:t>
                      </a:r>
                      <a:r>
                        <a:rPr lang="pt-BR" dirty="0" smtClean="0"/>
                        <a:t>.</a:t>
                      </a:r>
                      <a:endParaRPr lang="pt-BR" dirty="0"/>
                    </a:p>
                  </a:txBody>
                  <a:tcPr/>
                </a:tc>
                <a:tc>
                  <a:txBody>
                    <a:bodyPr/>
                    <a:lstStyle/>
                    <a:p>
                      <a:r>
                        <a:rPr lang="pt-BR" dirty="0" err="1" smtClean="0"/>
                        <a:t>Dios</a:t>
                      </a:r>
                      <a:r>
                        <a:rPr lang="pt-BR" dirty="0" smtClean="0"/>
                        <a:t> </a:t>
                      </a:r>
                      <a:r>
                        <a:rPr lang="pt-BR" dirty="0" err="1" smtClean="0"/>
                        <a:t>lo</a:t>
                      </a:r>
                      <a:r>
                        <a:rPr lang="pt-BR" dirty="0" smtClean="0"/>
                        <a:t> </a:t>
                      </a:r>
                      <a:r>
                        <a:rPr lang="pt-BR" dirty="0" err="1" smtClean="0"/>
                        <a:t>instituyó</a:t>
                      </a:r>
                      <a:r>
                        <a:rPr lang="pt-BR" dirty="0" smtClean="0"/>
                        <a:t>.</a:t>
                      </a:r>
                      <a:endParaRPr lang="pt-BR" dirty="0"/>
                    </a:p>
                  </a:txBody>
                  <a:tcPr/>
                </a:tc>
              </a:tr>
              <a:tr h="370840">
                <a:tc>
                  <a:txBody>
                    <a:bodyPr/>
                    <a:lstStyle/>
                    <a:p>
                      <a:r>
                        <a:rPr lang="pt-BR" dirty="0" err="1" smtClean="0"/>
                        <a:t>Pertenecía</a:t>
                      </a:r>
                      <a:r>
                        <a:rPr lang="pt-BR" dirty="0" smtClean="0"/>
                        <a:t> a </a:t>
                      </a:r>
                      <a:r>
                        <a:rPr lang="pt-BR" dirty="0" err="1" smtClean="0"/>
                        <a:t>Dios</a:t>
                      </a:r>
                      <a:r>
                        <a:rPr lang="pt-BR" dirty="0" smtClean="0"/>
                        <a:t>.</a:t>
                      </a:r>
                      <a:endParaRPr lang="pt-BR" dirty="0"/>
                    </a:p>
                  </a:txBody>
                  <a:tcPr/>
                </a:tc>
                <a:tc>
                  <a:txBody>
                    <a:bodyPr/>
                    <a:lstStyle/>
                    <a:p>
                      <a:r>
                        <a:rPr lang="pt-BR" dirty="0" err="1" smtClean="0"/>
                        <a:t>Pertenece</a:t>
                      </a:r>
                      <a:r>
                        <a:rPr lang="pt-BR" dirty="0" smtClean="0"/>
                        <a:t> a </a:t>
                      </a:r>
                      <a:r>
                        <a:rPr lang="pt-BR" dirty="0" err="1" smtClean="0"/>
                        <a:t>Dios</a:t>
                      </a:r>
                      <a:r>
                        <a:rPr lang="pt-BR" dirty="0" smtClean="0"/>
                        <a:t>.</a:t>
                      </a:r>
                      <a:endParaRPr lang="pt-BR" dirty="0"/>
                    </a:p>
                  </a:txBody>
                  <a:tcPr/>
                </a:tc>
              </a:tr>
              <a:tr h="370840">
                <a:tc>
                  <a:txBody>
                    <a:bodyPr/>
                    <a:lstStyle/>
                    <a:p>
                      <a:r>
                        <a:rPr lang="es-ES" dirty="0" smtClean="0"/>
                        <a:t>Adán y Eva podían comer de todo, menos</a:t>
                      </a:r>
                      <a:r>
                        <a:rPr lang="es-ES" baseline="0" dirty="0" smtClean="0"/>
                        <a:t> </a:t>
                      </a:r>
                      <a:r>
                        <a:rPr lang="es-ES" dirty="0" smtClean="0"/>
                        <a:t>del fruto de ese árbol.</a:t>
                      </a:r>
                      <a:endParaRPr lang="pt-BR" dirty="0"/>
                    </a:p>
                  </a:txBody>
                  <a:tcPr/>
                </a:tc>
                <a:tc>
                  <a:txBody>
                    <a:bodyPr/>
                    <a:lstStyle/>
                    <a:p>
                      <a:r>
                        <a:rPr lang="es-ES" dirty="0" smtClean="0"/>
                        <a:t>Nosotros podemos mantenernos con todo</a:t>
                      </a:r>
                      <a:r>
                        <a:rPr lang="es-ES" baseline="0" dirty="0" smtClean="0"/>
                        <a:t> </a:t>
                      </a:r>
                      <a:r>
                        <a:rPr lang="es-ES" dirty="0" smtClean="0"/>
                        <a:t>lo que Dios nos da, menos con el diezmo.</a:t>
                      </a:r>
                      <a:endParaRPr lang="pt-BR" dirty="0"/>
                    </a:p>
                  </a:txBody>
                  <a:tcPr/>
                </a:tc>
              </a:tr>
              <a:tr h="370840">
                <a:tc>
                  <a:txBody>
                    <a:bodyPr/>
                    <a:lstStyle/>
                    <a:p>
                      <a:r>
                        <a:rPr lang="es-ES" dirty="0" smtClean="0"/>
                        <a:t>No comer del fruto significaba reconocer</a:t>
                      </a:r>
                      <a:r>
                        <a:rPr lang="es-ES" baseline="0" dirty="0" smtClean="0"/>
                        <a:t> </a:t>
                      </a:r>
                      <a:r>
                        <a:rPr lang="es-ES" dirty="0" smtClean="0"/>
                        <a:t>a Dios como </a:t>
                      </a:r>
                      <a:r>
                        <a:rPr lang="es-ES" b="1" dirty="0" smtClean="0"/>
                        <a:t>Creador y Sustentador</a:t>
                      </a:r>
                      <a:r>
                        <a:rPr lang="es-ES" dirty="0" smtClean="0"/>
                        <a:t>.</a:t>
                      </a:r>
                      <a:endParaRPr lang="pt-BR" dirty="0"/>
                    </a:p>
                  </a:txBody>
                  <a:tcPr/>
                </a:tc>
                <a:tc>
                  <a:txBody>
                    <a:bodyPr/>
                    <a:lstStyle/>
                    <a:p>
                      <a:r>
                        <a:rPr lang="es-ES" dirty="0" smtClean="0"/>
                        <a:t>No usar el diezmo significa reconocer a</a:t>
                      </a:r>
                    </a:p>
                    <a:p>
                      <a:r>
                        <a:rPr lang="es-ES" dirty="0" smtClean="0"/>
                        <a:t>Dios como </a:t>
                      </a:r>
                      <a:r>
                        <a:rPr lang="es-ES" b="1" dirty="0" smtClean="0"/>
                        <a:t>Creador y Sustentador</a:t>
                      </a:r>
                      <a:r>
                        <a:rPr lang="es-ES" dirty="0" smtClean="0"/>
                        <a:t>.</a:t>
                      </a:r>
                      <a:endParaRPr lang="pt-BR" dirty="0"/>
                    </a:p>
                  </a:txBody>
                  <a:tcPr/>
                </a:tc>
              </a:tr>
            </a:tbl>
          </a:graphicData>
        </a:graphic>
      </p:graphicFrame>
    </p:spTree>
    <p:extLst>
      <p:ext uri="{BB962C8B-B14F-4D97-AF65-F5344CB8AC3E}">
        <p14:creationId xmlns:p14="http://schemas.microsoft.com/office/powerpoint/2010/main" val="42730178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251520" y="337220"/>
            <a:ext cx="4680520" cy="3785652"/>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Nuestra comprensión sobre el diezmo se amplía cuando miramos </a:t>
            </a:r>
            <a:r>
              <a:rPr lang="es-ES" sz="2400" dirty="0" smtClean="0">
                <a:latin typeface="Arial" panose="020B0604020202020204" pitchFamily="34" charset="0"/>
                <a:cs typeface="Arial" panose="020B0604020202020204" pitchFamily="34" charset="0"/>
              </a:rPr>
              <a:t>el paralelo </a:t>
            </a:r>
            <a:r>
              <a:rPr lang="es-ES" sz="2400" dirty="0">
                <a:latin typeface="Arial" panose="020B0604020202020204" pitchFamily="34" charset="0"/>
                <a:cs typeface="Arial" panose="020B0604020202020204" pitchFamily="34" charset="0"/>
              </a:rPr>
              <a:t>con el árbol del conocimiento del bien del mal. Hoy está </a:t>
            </a:r>
            <a:r>
              <a:rPr lang="es-ES" sz="2400" dirty="0" smtClean="0">
                <a:latin typeface="Arial" panose="020B0604020202020204" pitchFamily="34" charset="0"/>
                <a:cs typeface="Arial" panose="020B0604020202020204" pitchFamily="34" charset="0"/>
              </a:rPr>
              <a:t>muy en </a:t>
            </a:r>
            <a:r>
              <a:rPr lang="es-ES" sz="2400" dirty="0">
                <a:latin typeface="Arial" panose="020B0604020202020204" pitchFamily="34" charset="0"/>
                <a:cs typeface="Arial" panose="020B0604020202020204" pitchFamily="34" charset="0"/>
              </a:rPr>
              <a:t>boga la llamada teología de la prosperidad. Para los teólogos de </a:t>
            </a:r>
            <a:r>
              <a:rPr lang="es-ES" sz="2400" dirty="0" smtClean="0">
                <a:latin typeface="Arial" panose="020B0604020202020204" pitchFamily="34" charset="0"/>
                <a:cs typeface="Arial" panose="020B0604020202020204" pitchFamily="34" charset="0"/>
              </a:rPr>
              <a:t>la prosperidad</a:t>
            </a:r>
            <a:r>
              <a:rPr lang="es-ES" sz="2400" dirty="0">
                <a:latin typeface="Arial" panose="020B0604020202020204" pitchFamily="34" charset="0"/>
                <a:cs typeface="Arial" panose="020B0604020202020204" pitchFamily="34" charset="0"/>
              </a:rPr>
              <a:t>, cuánto más damos a Dios, más seremos bendecidos financieramente.</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82572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51898" y="1057300"/>
            <a:ext cx="8064896" cy="1200329"/>
          </a:xfrm>
          <a:prstGeom prst="rect">
            <a:avLst/>
          </a:prstGeom>
          <a:noFill/>
        </p:spPr>
        <p:txBody>
          <a:bodyPr wrap="square" rtlCol="0">
            <a:spAutoFit/>
          </a:bodyPr>
          <a:lstStyle/>
          <a:p>
            <a:pPr algn="ctr"/>
            <a:r>
              <a:rPr lang="es-ES" sz="2400" b="1" i="1" dirty="0">
                <a:latin typeface="Arial" panose="020B0604020202020204" pitchFamily="34" charset="0"/>
                <a:cs typeface="Arial" panose="020B0604020202020204" pitchFamily="34" charset="0"/>
              </a:rPr>
              <a:t>“[…] De todo árbol del huerto podrás comer; mas del árbol de </a:t>
            </a:r>
            <a:r>
              <a:rPr lang="es-ES" sz="2400" b="1" i="1" dirty="0" smtClean="0">
                <a:latin typeface="Arial" panose="020B0604020202020204" pitchFamily="34" charset="0"/>
                <a:cs typeface="Arial" panose="020B0604020202020204" pitchFamily="34" charset="0"/>
              </a:rPr>
              <a:t>la ciencia </a:t>
            </a:r>
            <a:r>
              <a:rPr lang="es-ES" sz="2400" b="1" i="1" dirty="0">
                <a:latin typeface="Arial" panose="020B0604020202020204" pitchFamily="34" charset="0"/>
                <a:cs typeface="Arial" panose="020B0604020202020204" pitchFamily="34" charset="0"/>
              </a:rPr>
              <a:t>del bien y del mal no comerás […]” (</a:t>
            </a:r>
            <a:r>
              <a:rPr lang="es-ES" sz="2400" b="1" i="1" dirty="0" err="1">
                <a:latin typeface="Arial" panose="020B0604020202020204" pitchFamily="34" charset="0"/>
                <a:cs typeface="Arial" panose="020B0604020202020204" pitchFamily="34" charset="0"/>
              </a:rPr>
              <a:t>Gén</a:t>
            </a:r>
            <a:r>
              <a:rPr lang="es-ES" sz="2400" b="1" i="1" dirty="0">
                <a:latin typeface="Arial" panose="020B0604020202020204" pitchFamily="34" charset="0"/>
                <a:cs typeface="Arial" panose="020B0604020202020204" pitchFamily="34" charset="0"/>
              </a:rPr>
              <a:t>. 2:16, 17).</a:t>
            </a:r>
            <a:endParaRPr lang="pt-BR" sz="2400" b="1" i="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26196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683568" y="553244"/>
            <a:ext cx="4248472" cy="3416320"/>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Nosotros devolvemos el diezmo a Dios porque no nos pertenece, </a:t>
            </a:r>
            <a:r>
              <a:rPr lang="es-ES" sz="2400" dirty="0" smtClean="0">
                <a:latin typeface="Arial" panose="020B0604020202020204" pitchFamily="34" charset="0"/>
                <a:cs typeface="Arial" panose="020B0604020202020204" pitchFamily="34" charset="0"/>
              </a:rPr>
              <a:t>le pertenece </a:t>
            </a:r>
            <a:r>
              <a:rPr lang="es-ES" sz="2400" dirty="0">
                <a:latin typeface="Arial" panose="020B0604020202020204" pitchFamily="34" charset="0"/>
                <a:cs typeface="Arial" panose="020B0604020202020204" pitchFamily="34" charset="0"/>
              </a:rPr>
              <a:t>a él. Diezmar es un acto de reconocimiento y gratitud. Por</a:t>
            </a:r>
          </a:p>
          <a:p>
            <a:pPr algn="ctr"/>
            <a:r>
              <a:rPr lang="es-ES" sz="2400" dirty="0">
                <a:latin typeface="Arial" panose="020B0604020202020204" pitchFamily="34" charset="0"/>
                <a:cs typeface="Arial" panose="020B0604020202020204" pitchFamily="34" charset="0"/>
              </a:rPr>
              <a:t>ser Dios nuestro Creador y Sustentador, al hacerlo así, estamos depositando</a:t>
            </a:r>
          </a:p>
          <a:p>
            <a:pPr algn="ctr"/>
            <a:r>
              <a:rPr lang="es-ES" sz="2400" dirty="0">
                <a:latin typeface="Arial" panose="020B0604020202020204" pitchFamily="34" charset="0"/>
                <a:cs typeface="Arial" panose="020B0604020202020204" pitchFamily="34" charset="0"/>
              </a:rPr>
              <a:t>en él nuestra confianza.</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75190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36628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67544" y="769268"/>
            <a:ext cx="4248472"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Si la falta de confianza en Dios fue la puerta que se abrió para expulsar a nuestros primeros padres del jardín del Edén, la única puerta de regreso es la de la confianza.</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34356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41234" y="553244"/>
            <a:ext cx="4418797" cy="3785652"/>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“Nuestro Padre celestial no creó el plan de la benevolencia sistemática para enriquecerse, sino para que fuese una gran bendición para el hombre. Vio que este sistema de beneficencia era precisamente lo que el hombre necesitaba” (Joyas de los testimonios, t. 1, p. 385).</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0023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5173" y="2077606"/>
            <a:ext cx="8064896" cy="1323439"/>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IV – </a:t>
            </a:r>
            <a:r>
              <a:rPr lang="es-E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EL ELÍAS PROFÉTICO Y EL DIEZMO</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28962753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23528" y="985292"/>
            <a:ext cx="4896544" cy="3046988"/>
          </a:xfrm>
          <a:prstGeom prst="rect">
            <a:avLst/>
          </a:prstGeom>
          <a:noFill/>
        </p:spPr>
        <p:txBody>
          <a:bodyPr wrap="square" rtlCol="0">
            <a:spAutoFit/>
          </a:bodyPr>
          <a:lstStyle/>
          <a:p>
            <a:pPr algn="ctr"/>
            <a:r>
              <a:rPr lang="pt-BR" sz="2400" dirty="0">
                <a:latin typeface="Arial" panose="020B0604020202020204" pitchFamily="34" charset="0"/>
                <a:cs typeface="Arial" panose="020B0604020202020204" pitchFamily="34" charset="0"/>
              </a:rPr>
              <a:t>O reconhecimento de que Deus é o nosso Criador e Mantenedor faz parte da mensagem do Elias profético. Reconhecê-Lo como nosso Criador e Mantenedor está na essência da nossa entrega a Ele escolhendo adorá-Lo no sábado e através dos dízimos.</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59767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323528" y="769268"/>
            <a:ext cx="5345903" cy="3416320"/>
          </a:xfrm>
          <a:prstGeom prst="rect">
            <a:avLst/>
          </a:prstGeom>
          <a:noFill/>
        </p:spPr>
        <p:txBody>
          <a:bodyPr wrap="square" rtlCol="0">
            <a:spAutoFit/>
          </a:bodyPr>
          <a:lstStyle/>
          <a:p>
            <a:pPr algn="ctr"/>
            <a:r>
              <a:rPr lang="pt-BR" sz="2400" dirty="0">
                <a:latin typeface="Arial" panose="020B0604020202020204" pitchFamily="34" charset="0"/>
                <a:cs typeface="Arial" panose="020B0604020202020204" pitchFamily="34" charset="0"/>
              </a:rPr>
              <a:t>“O sucesso do ministério de Elias não era devido a qualquer qualidade inerente que ele possuía, mas a submissão completa da sua vida ao Espírito Santo, o qual era dado a ele assim como será dado à todo que exercer fé viva em Deus.” [grifo nosso] (</a:t>
            </a:r>
            <a:r>
              <a:rPr lang="pt-BR" sz="2400" dirty="0" err="1">
                <a:latin typeface="Arial" panose="020B0604020202020204" pitchFamily="34" charset="0"/>
                <a:cs typeface="Arial" panose="020B0604020202020204" pitchFamily="34" charset="0"/>
              </a:rPr>
              <a:t>Manuscript</a:t>
            </a:r>
            <a:r>
              <a:rPr lang="pt-BR" sz="2400" dirty="0">
                <a:latin typeface="Arial" panose="020B0604020202020204" pitchFamily="34" charset="0"/>
                <a:cs typeface="Arial" panose="020B0604020202020204" pitchFamily="34" charset="0"/>
              </a:rPr>
              <a:t> Releases, v. 1 – Cap. 66/Nº 81).</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050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09694" y="2164161"/>
            <a:ext cx="8064896" cy="707886"/>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CONCLUSIÓN</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37505336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539552" y="841276"/>
            <a:ext cx="4896544" cy="3046988"/>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Adorar a Dios en el contexto del juicio investigador significa mucho</a:t>
            </a:r>
          </a:p>
          <a:p>
            <a:pPr algn="ctr"/>
            <a:r>
              <a:rPr lang="es-ES" sz="2400" dirty="0">
                <a:latin typeface="Arial" panose="020B0604020202020204" pitchFamily="34" charset="0"/>
                <a:cs typeface="Arial" panose="020B0604020202020204" pitchFamily="34" charset="0"/>
              </a:rPr>
              <a:t>más que simplemente devolverle el 10% de las bendiciones </a:t>
            </a:r>
            <a:r>
              <a:rPr lang="es-ES" sz="2400" dirty="0" smtClean="0">
                <a:latin typeface="Arial" panose="020B0604020202020204" pitchFamily="34" charset="0"/>
                <a:cs typeface="Arial" panose="020B0604020202020204" pitchFamily="34" charset="0"/>
              </a:rPr>
              <a:t>recibidas. Significa </a:t>
            </a:r>
            <a:r>
              <a:rPr lang="es-ES" sz="2400" dirty="0">
                <a:latin typeface="Arial" panose="020B0604020202020204" pitchFamily="34" charset="0"/>
                <a:cs typeface="Arial" panose="020B0604020202020204" pitchFamily="34" charset="0"/>
              </a:rPr>
              <a:t>reconocimiento y gratitud a Dios por ser el Creador y Sustentador</a:t>
            </a:r>
          </a:p>
          <a:p>
            <a:pPr algn="ctr"/>
            <a:r>
              <a:rPr lang="es-ES" sz="2400" dirty="0">
                <a:latin typeface="Arial" panose="020B0604020202020204" pitchFamily="34" charset="0"/>
                <a:cs typeface="Arial" panose="020B0604020202020204" pitchFamily="34" charset="0"/>
              </a:rPr>
              <a:t>de nuestras vidas.</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20784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527484" y="841276"/>
            <a:ext cx="4896544" cy="3046988"/>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Estamos viviendo en tiempo de juicio. Más que nunca este es el </a:t>
            </a:r>
            <a:r>
              <a:rPr lang="es-ES" sz="2400" dirty="0" smtClean="0">
                <a:latin typeface="Arial" panose="020B0604020202020204" pitchFamily="34" charset="0"/>
                <a:cs typeface="Arial" panose="020B0604020202020204" pitchFamily="34" charset="0"/>
              </a:rPr>
              <a:t>momento para </a:t>
            </a:r>
            <a:r>
              <a:rPr lang="es-ES" sz="2400" dirty="0">
                <a:latin typeface="Arial" panose="020B0604020202020204" pitchFamily="34" charset="0"/>
                <a:cs typeface="Arial" panose="020B0604020202020204" pitchFamily="34" charset="0"/>
              </a:rPr>
              <a:t>un examen profundo del corazón y una entrega completa</a:t>
            </a:r>
          </a:p>
          <a:p>
            <a:pPr algn="ctr"/>
            <a:r>
              <a:rPr lang="es-ES" sz="2400" dirty="0">
                <a:latin typeface="Arial" panose="020B0604020202020204" pitchFamily="34" charset="0"/>
                <a:cs typeface="Arial" panose="020B0604020202020204" pitchFamily="34" charset="0"/>
              </a:rPr>
              <a:t>de nuestras vidas al Señor. Falta muy poco y todo lo que tenemos</a:t>
            </a:r>
          </a:p>
          <a:p>
            <a:pPr algn="ctr"/>
            <a:r>
              <a:rPr lang="es-ES" sz="2400" dirty="0">
                <a:latin typeface="Arial" panose="020B0604020202020204" pitchFamily="34" charset="0"/>
                <a:cs typeface="Arial" panose="020B0604020202020204" pitchFamily="34" charset="0"/>
              </a:rPr>
              <a:t>nos será quitado.</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66052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536033" y="625252"/>
            <a:ext cx="4188532" cy="3416320"/>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Dios nos llama hoy a someter nuestras vidas completamente a él, así</a:t>
            </a:r>
          </a:p>
          <a:p>
            <a:pPr algn="ctr"/>
            <a:r>
              <a:rPr lang="es-ES" sz="2400" dirty="0">
                <a:latin typeface="Arial" panose="020B0604020202020204" pitchFamily="34" charset="0"/>
                <a:cs typeface="Arial" panose="020B0604020202020204" pitchFamily="34" charset="0"/>
              </a:rPr>
              <a:t>como lo hizo Elías. Necesitamos aprender a ejercer fe viva en él a través</a:t>
            </a:r>
          </a:p>
          <a:p>
            <a:pPr algn="ctr"/>
            <a:r>
              <a:rPr lang="es-ES" sz="2400" dirty="0">
                <a:latin typeface="Arial" panose="020B0604020202020204" pitchFamily="34" charset="0"/>
                <a:cs typeface="Arial" panose="020B0604020202020204" pitchFamily="34" charset="0"/>
              </a:rPr>
              <a:t>del ejercicio que él nos dejó: la devolución de los diezmos y ofrendas.</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0767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51898" y="1057300"/>
            <a:ext cx="8064896" cy="2308324"/>
          </a:xfrm>
          <a:prstGeom prst="rect">
            <a:avLst/>
          </a:prstGeom>
          <a:noFill/>
        </p:spPr>
        <p:txBody>
          <a:bodyPr wrap="square" rtlCol="0">
            <a:spAutoFit/>
          </a:bodyPr>
          <a:lstStyle/>
          <a:p>
            <a:pPr algn="ctr"/>
            <a:r>
              <a:rPr lang="pt-BR" sz="2400" b="1" i="1" dirty="0">
                <a:latin typeface="Arial" panose="020B0604020202020204" pitchFamily="34" charset="0"/>
                <a:cs typeface="Arial" panose="020B0604020202020204" pitchFamily="34" charset="0"/>
              </a:rPr>
              <a:t> </a:t>
            </a:r>
            <a:r>
              <a:rPr lang="pt-BR" sz="2400" b="1" i="1" dirty="0" smtClean="0">
                <a:latin typeface="Arial" panose="020B0604020202020204" pitchFamily="34" charset="0"/>
                <a:cs typeface="Arial" panose="020B0604020202020204" pitchFamily="34" charset="0"/>
              </a:rPr>
              <a:t>...</a:t>
            </a:r>
            <a:r>
              <a:rPr lang="es-ES" sz="2400" b="1" i="1" dirty="0" smtClean="0">
                <a:latin typeface="Arial" panose="020B0604020202020204" pitchFamily="34" charset="0"/>
                <a:cs typeface="Arial" panose="020B0604020202020204" pitchFamily="34" charset="0"/>
              </a:rPr>
              <a:t>Traed </a:t>
            </a:r>
            <a:r>
              <a:rPr lang="es-ES" sz="2400" b="1" i="1" dirty="0">
                <a:latin typeface="Arial" panose="020B0604020202020204" pitchFamily="34" charset="0"/>
                <a:cs typeface="Arial" panose="020B0604020202020204" pitchFamily="34" charset="0"/>
              </a:rPr>
              <a:t>todos los diezmos al alfolí y haya alimento en mi casa; y probadme ahora en esto, dice Jehová de los ejércitos, si no os abriré las ventanas de los cielos, y derramaré sobre vosotros bendición hasta que </a:t>
            </a:r>
            <a:r>
              <a:rPr lang="es-ES" sz="2400" b="1" i="1" dirty="0" smtClean="0">
                <a:latin typeface="Arial" panose="020B0604020202020204" pitchFamily="34" charset="0"/>
                <a:cs typeface="Arial" panose="020B0604020202020204" pitchFamily="34" charset="0"/>
              </a:rPr>
              <a:t>sobreabunde</a:t>
            </a:r>
            <a:r>
              <a:rPr lang="pt-BR" sz="2400" b="1" i="1" dirty="0" smtClean="0">
                <a:latin typeface="Arial" panose="020B0604020202020204" pitchFamily="34" charset="0"/>
                <a:cs typeface="Arial" panose="020B0604020202020204" pitchFamily="34" charset="0"/>
              </a:rPr>
              <a:t>...</a:t>
            </a:r>
            <a:endParaRPr lang="pt-BR" sz="2400" b="1" i="1" dirty="0">
              <a:latin typeface="Arial" panose="020B0604020202020204" pitchFamily="34" charset="0"/>
              <a:cs typeface="Arial" panose="020B0604020202020204" pitchFamily="34" charset="0"/>
            </a:endParaRPr>
          </a:p>
          <a:p>
            <a:pPr algn="ctr"/>
            <a:r>
              <a:rPr lang="pt-BR" sz="2400" b="1" i="1" dirty="0" err="1" smtClean="0">
                <a:latin typeface="Arial" panose="020B0604020202020204" pitchFamily="34" charset="0"/>
                <a:cs typeface="Arial" panose="020B0604020202020204" pitchFamily="34" charset="0"/>
              </a:rPr>
              <a:t>Malaquías</a:t>
            </a:r>
            <a:r>
              <a:rPr lang="pt-BR" sz="2400" b="1" i="1" dirty="0" smtClean="0">
                <a:latin typeface="Arial" panose="020B0604020202020204" pitchFamily="34" charset="0"/>
                <a:cs typeface="Arial" panose="020B0604020202020204" pitchFamily="34" charset="0"/>
              </a:rPr>
              <a:t> </a:t>
            </a:r>
            <a:r>
              <a:rPr lang="pt-BR" sz="2400" b="1" i="1" dirty="0">
                <a:latin typeface="Arial" panose="020B0604020202020204" pitchFamily="34" charset="0"/>
                <a:cs typeface="Arial" panose="020B0604020202020204" pitchFamily="34" charset="0"/>
              </a:rPr>
              <a:t>3:10</a:t>
            </a:r>
            <a:endParaRPr lang="pt-BR" sz="2400" b="1" i="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08694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5173" y="1777380"/>
            <a:ext cx="8064896" cy="1938992"/>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 – </a:t>
            </a:r>
            <a:r>
              <a:rPr lang="es-E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FIDELIDAD EN EL CONTEXTO DEL JUICIO INVESTIGADOR</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26103427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251520" y="481236"/>
            <a:ext cx="4752528" cy="3416320"/>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Dios envió a Elías profético como su portavoz para llamar al arrepentimiento a su pueblo que está en Babilonia (</a:t>
            </a:r>
            <a:r>
              <a:rPr lang="es-ES" sz="2400" dirty="0" err="1">
                <a:latin typeface="Arial" panose="020B0604020202020204" pitchFamily="34" charset="0"/>
                <a:cs typeface="Arial" panose="020B0604020202020204" pitchFamily="34" charset="0"/>
              </a:rPr>
              <a:t>Apoc</a:t>
            </a:r>
            <a:r>
              <a:rPr lang="es-ES" sz="2400" dirty="0">
                <a:latin typeface="Arial" panose="020B0604020202020204" pitchFamily="34" charset="0"/>
                <a:cs typeface="Arial" panose="020B0604020202020204" pitchFamily="34" charset="0"/>
              </a:rPr>
              <a:t>. 18:4). La Iglesia Adventista del Séptimo Día cumple ese papel profético anunciando en todo el mundo el triple mensaje angélico de Apocalipsis 14.</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10398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251520" y="481236"/>
            <a:ext cx="4752528" cy="3785652"/>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En el contexto de juicio investigador (1844) y de juicio ejecutivo (regreso de Jesús), en el libro de Malaquías, el justo está calificado como el que es fiel en los diezmos y en las ofrendas. En otras palabras, Malaquías presenta la fidelidad a Dios en los diezmos y en las ofrendas como una característica del justo.</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57929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4630" y="1345332"/>
            <a:ext cx="8064896" cy="1938992"/>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II – </a:t>
            </a:r>
            <a:r>
              <a:rPr lang="es-E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EL FUNDAMENTO DEL GRAN CONFLICTO ENTRE </a:t>
            </a:r>
            <a:r>
              <a:rPr lang="es-E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EL BIEN </a:t>
            </a:r>
            <a:r>
              <a:rPr lang="es-E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Y EL MAL</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23270919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251520" y="265212"/>
            <a:ext cx="4752528" cy="4154984"/>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El gran conflicto entre el bien y el mal tiene su fundamento en la </a:t>
            </a:r>
            <a:r>
              <a:rPr lang="es-ES" sz="2400" dirty="0" smtClean="0">
                <a:latin typeface="Arial" panose="020B0604020202020204" pitchFamily="34" charset="0"/>
                <a:cs typeface="Arial" panose="020B0604020202020204" pitchFamily="34" charset="0"/>
              </a:rPr>
              <a:t>elección de </a:t>
            </a:r>
            <a:r>
              <a:rPr lang="es-ES" sz="2400" dirty="0">
                <a:latin typeface="Arial" panose="020B0604020202020204" pitchFamily="34" charset="0"/>
                <a:cs typeface="Arial" panose="020B0604020202020204" pitchFamily="34" charset="0"/>
              </a:rPr>
              <a:t>a quién adoraremos. La pregunta enunciada por el profeta </a:t>
            </a:r>
            <a:r>
              <a:rPr lang="es-ES" sz="2400" dirty="0" smtClean="0">
                <a:latin typeface="Arial" panose="020B0604020202020204" pitchFamily="34" charset="0"/>
                <a:cs typeface="Arial" panose="020B0604020202020204" pitchFamily="34" charset="0"/>
              </a:rPr>
              <a:t>Elías en </a:t>
            </a:r>
            <a:r>
              <a:rPr lang="es-ES" sz="2400" dirty="0">
                <a:latin typeface="Arial" panose="020B0604020202020204" pitchFamily="34" charset="0"/>
                <a:cs typeface="Arial" panose="020B0604020202020204" pitchFamily="34" charset="0"/>
              </a:rPr>
              <a:t>el Carmelo, “¿Hasta cuándo claudicaréis vosotros entre dos pensamientos?</a:t>
            </a:r>
          </a:p>
          <a:p>
            <a:pPr algn="ctr"/>
            <a:r>
              <a:rPr lang="es-ES" sz="2400" dirty="0">
                <a:latin typeface="Arial" panose="020B0604020202020204" pitchFamily="34" charset="0"/>
                <a:cs typeface="Arial" panose="020B0604020202020204" pitchFamily="34" charset="0"/>
              </a:rPr>
              <a:t>Si Jehová es Dios, seguidle; y si Baal, id en pos de él […]” (1</a:t>
            </a:r>
          </a:p>
          <a:p>
            <a:pPr algn="ctr"/>
            <a:r>
              <a:rPr lang="es-ES" sz="2400" dirty="0">
                <a:latin typeface="Arial" panose="020B0604020202020204" pitchFamily="34" charset="0"/>
                <a:cs typeface="Arial" panose="020B0604020202020204" pitchFamily="34" charset="0"/>
              </a:rPr>
              <a:t>Rey. 18:21) no era nueva.</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264794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683568" y="553244"/>
            <a:ext cx="5760640" cy="954107"/>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Recuerdos de un Dios Creador y Sustentador</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107504" y="121196"/>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1</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5" name="CaixaDeTexto 4"/>
          <p:cNvSpPr txBox="1"/>
          <p:nvPr/>
        </p:nvSpPr>
        <p:spPr>
          <a:xfrm>
            <a:off x="1308958" y="1983244"/>
            <a:ext cx="4569438" cy="1938992"/>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En la creación Dios instituyó dos símbolos o emblemas que </a:t>
            </a:r>
            <a:r>
              <a:rPr lang="es-ES" sz="2400" dirty="0" smtClean="0">
                <a:latin typeface="Arial" panose="020B0604020202020204" pitchFamily="34" charset="0"/>
                <a:cs typeface="Arial" panose="020B0604020202020204" pitchFamily="34" charset="0"/>
              </a:rPr>
              <a:t>servirían como </a:t>
            </a:r>
            <a:r>
              <a:rPr lang="es-ES" sz="2400" dirty="0">
                <a:latin typeface="Arial" panose="020B0604020202020204" pitchFamily="34" charset="0"/>
                <a:cs typeface="Arial" panose="020B0604020202020204" pitchFamily="34" charset="0"/>
              </a:rPr>
              <a:t>un recuerdo constante de que él es el Dios Creador y Sustentador.</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099616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1468</TotalTime>
  <Words>1071</Words>
  <Application>Microsoft Office PowerPoint</Application>
  <PresentationFormat>Apresentação na tela (16:10)</PresentationFormat>
  <Paragraphs>58</Paragraphs>
  <Slides>28</Slides>
  <Notes>0</Notes>
  <HiddenSlides>0</HiddenSlides>
  <MMClips>0</MMClips>
  <ScaleCrop>false</ScaleCrop>
  <HeadingPairs>
    <vt:vector size="4" baseType="variant">
      <vt:variant>
        <vt:lpstr>Tema</vt:lpstr>
      </vt:variant>
      <vt:variant>
        <vt:i4>1</vt:i4>
      </vt:variant>
      <vt:variant>
        <vt:lpstr>Títulos de slides</vt:lpstr>
      </vt:variant>
      <vt:variant>
        <vt:i4>28</vt:i4>
      </vt:variant>
    </vt:vector>
  </HeadingPairs>
  <TitlesOfParts>
    <vt:vector size="29" baseType="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Alana</dc:creator>
  <cp:lastModifiedBy>Alana</cp:lastModifiedBy>
  <cp:revision>53</cp:revision>
  <dcterms:created xsi:type="dcterms:W3CDTF">2015-11-15T14:39:19Z</dcterms:created>
  <dcterms:modified xsi:type="dcterms:W3CDTF">2015-11-30T11:19:11Z</dcterms:modified>
</cp:coreProperties>
</file>