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6" r:id="rId6"/>
    <p:sldId id="271" r:id="rId7"/>
    <p:sldId id="263" r:id="rId8"/>
    <p:sldId id="335" r:id="rId9"/>
    <p:sldId id="336" r:id="rId10"/>
    <p:sldId id="337" r:id="rId11"/>
    <p:sldId id="338" r:id="rId12"/>
    <p:sldId id="296" r:id="rId13"/>
    <p:sldId id="339" r:id="rId14"/>
    <p:sldId id="340" r:id="rId15"/>
    <p:sldId id="289" r:id="rId16"/>
    <p:sldId id="341" r:id="rId17"/>
    <p:sldId id="342" r:id="rId18"/>
    <p:sldId id="325" r:id="rId19"/>
    <p:sldId id="343" r:id="rId20"/>
    <p:sldId id="344" r:id="rId21"/>
    <p:sldId id="345" r:id="rId22"/>
    <p:sldId id="346" r:id="rId23"/>
    <p:sldId id="331" r:id="rId24"/>
    <p:sldId id="332" r:id="rId25"/>
    <p:sldId id="333" r:id="rId26"/>
    <p:sldId id="347" r:id="rId27"/>
    <p:sldId id="300" r:id="rId28"/>
    <p:sldId id="298" r:id="rId29"/>
    <p:sldId id="334" r:id="rId30"/>
  </p:sldIdLst>
  <p:sldSz cx="9144000" cy="5715000" type="screen16x1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882" y="-90"/>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1775355"/>
            <a:ext cx="7772400" cy="1225021"/>
          </a:xfrm>
        </p:spPr>
        <p:txBody>
          <a:bodyPr/>
          <a:lstStyle/>
          <a:p>
            <a:r>
              <a:rPr lang="pt-BR" smtClean="0"/>
              <a:t>Clique para editar o título mestre</a:t>
            </a:r>
            <a:endParaRPr lang="pt-BR"/>
          </a:p>
        </p:txBody>
      </p:sp>
      <p:sp>
        <p:nvSpPr>
          <p:cNvPr id="3" name="Subtítulo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8637423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9049505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190500"/>
            <a:ext cx="2057400" cy="4064000"/>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457200" y="190500"/>
            <a:ext cx="6019800" cy="4064000"/>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73556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0077557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3672417"/>
            <a:ext cx="7772400" cy="1135063"/>
          </a:xfrm>
        </p:spPr>
        <p:txBody>
          <a:bodyPr anchor="t"/>
          <a:lstStyle>
            <a:lvl1pPr algn="l">
              <a:defRPr sz="4000" b="1" cap="all"/>
            </a:lvl1pPr>
          </a:lstStyle>
          <a:p>
            <a:r>
              <a:rPr lang="pt-BR" smtClean="0"/>
              <a:t>Clique para editar o título mestre</a:t>
            </a:r>
            <a:endParaRPr lang="pt-BR"/>
          </a:p>
        </p:txBody>
      </p:sp>
      <p:sp>
        <p:nvSpPr>
          <p:cNvPr id="3" name="Espaço Reservado para Texto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4183077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829165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28865"/>
            <a:ext cx="8229600" cy="952500"/>
          </a:xfrm>
        </p:spPr>
        <p:txBody>
          <a:bodyPr/>
          <a:lstStyle>
            <a:lvl1pPr>
              <a:defRPr/>
            </a:lvl1pPr>
          </a:lstStyle>
          <a:p>
            <a:r>
              <a:rPr lang="pt-BR" smtClean="0"/>
              <a:t>Clique para editar o título mestre</a:t>
            </a:r>
            <a:endParaRPr lang="pt-BR"/>
          </a:p>
        </p:txBody>
      </p:sp>
      <p:sp>
        <p:nvSpPr>
          <p:cNvPr id="3" name="Espaço Reservado para Texto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333997A2-5D7F-498B-B11D-EBC62BEAA5D5}" type="datetimeFigureOut">
              <a:rPr lang="pt-BR" smtClean="0"/>
              <a:t>30/11/2015</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165352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333997A2-5D7F-498B-B11D-EBC62BEAA5D5}" type="datetimeFigureOut">
              <a:rPr lang="pt-BR" smtClean="0"/>
              <a:t>30/11/2015</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1704220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333997A2-5D7F-498B-B11D-EBC62BEAA5D5}" type="datetimeFigureOut">
              <a:rPr lang="pt-BR" smtClean="0"/>
              <a:t>30/11/2015</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473897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1" y="227542"/>
            <a:ext cx="3008313" cy="968375"/>
          </a:xfrm>
        </p:spPr>
        <p:txBody>
          <a:bodyPr anchor="b"/>
          <a:lstStyle>
            <a:lvl1pPr algn="l">
              <a:defRPr sz="2000" b="1"/>
            </a:lvl1pPr>
          </a:lstStyle>
          <a:p>
            <a:r>
              <a:rPr lang="pt-BR" smtClean="0"/>
              <a:t>Clique para editar o título mestre</a:t>
            </a:r>
            <a:endParaRPr lang="pt-BR"/>
          </a:p>
        </p:txBody>
      </p:sp>
      <p:sp>
        <p:nvSpPr>
          <p:cNvPr id="3" name="Espaço Reservado para Conteúdo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2576870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000500"/>
            <a:ext cx="5486400" cy="472282"/>
          </a:xfrm>
        </p:spPr>
        <p:txBody>
          <a:bodyPr anchor="b"/>
          <a:lstStyle>
            <a:lvl1pPr algn="l">
              <a:defRPr sz="2000" b="1"/>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333997A2-5D7F-498B-B11D-EBC62BEAA5D5}" type="datetimeFigureOut">
              <a:rPr lang="pt-BR" smtClean="0"/>
              <a:t>30/11/2015</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F91D3737-0D23-418B-B9E8-B7D5E04D4C64}" type="slidenum">
              <a:rPr lang="pt-BR" smtClean="0"/>
              <a:t>‹nº›</a:t>
            </a:fld>
            <a:endParaRPr lang="pt-BR"/>
          </a:p>
        </p:txBody>
      </p:sp>
    </p:spTree>
    <p:extLst>
      <p:ext uri="{BB962C8B-B14F-4D97-AF65-F5344CB8AC3E}">
        <p14:creationId xmlns:p14="http://schemas.microsoft.com/office/powerpoint/2010/main" val="3611523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333997A2-5D7F-498B-B11D-EBC62BEAA5D5}" type="datetimeFigureOut">
              <a:rPr lang="pt-BR" smtClean="0"/>
              <a:t>30/11/2015</a:t>
            </a:fld>
            <a:endParaRPr lang="pt-BR"/>
          </a:p>
        </p:txBody>
      </p:sp>
      <p:sp>
        <p:nvSpPr>
          <p:cNvPr id="5" name="Espaço Reservado para Rodapé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F91D3737-0D23-418B-B9E8-B7D5E04D4C64}" type="slidenum">
              <a:rPr lang="pt-BR" smtClean="0"/>
              <a:t>‹nº›</a:t>
            </a:fld>
            <a:endParaRPr lang="pt-BR"/>
          </a:p>
        </p:txBody>
      </p:sp>
    </p:spTree>
    <p:extLst>
      <p:ext uri="{BB962C8B-B14F-4D97-AF65-F5344CB8AC3E}">
        <p14:creationId xmlns:p14="http://schemas.microsoft.com/office/powerpoint/2010/main" val="2655848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8866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553244"/>
            <a:ext cx="4104456"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Apocalipsis 14:14-16, aparece el Hijo del Hombre </a:t>
            </a:r>
            <a:r>
              <a:rPr lang="es-ES" sz="2400" dirty="0" smtClean="0">
                <a:latin typeface="Arial" panose="020B0604020202020204" pitchFamily="34" charset="0"/>
                <a:cs typeface="Arial" panose="020B0604020202020204" pitchFamily="34" charset="0"/>
              </a:rPr>
              <a:t>sentado sobre </a:t>
            </a:r>
            <a:r>
              <a:rPr lang="es-ES" sz="2400" dirty="0">
                <a:latin typeface="Arial" panose="020B0604020202020204" pitchFamily="34" charset="0"/>
                <a:cs typeface="Arial" panose="020B0604020202020204" pitchFamily="34" charset="0"/>
              </a:rPr>
              <a:t>la nube con una hoz afilada en la mano para segar la tierra,</a:t>
            </a:r>
          </a:p>
          <a:p>
            <a:pPr algn="ctr"/>
            <a:r>
              <a:rPr lang="es-ES" sz="2400" dirty="0">
                <a:latin typeface="Arial" panose="020B0604020202020204" pitchFamily="34" charset="0"/>
                <a:cs typeface="Arial" panose="020B0604020202020204" pitchFamily="34" charset="0"/>
              </a:rPr>
              <a:t>pero la siega no se haría sin que antes cayera la lluvia tardía, antes de la</a:t>
            </a:r>
          </a:p>
          <a:p>
            <a:pPr algn="ctr"/>
            <a:r>
              <a:rPr lang="es-ES" sz="2400" dirty="0">
                <a:latin typeface="Arial" panose="020B0604020202020204" pitchFamily="34" charset="0"/>
                <a:cs typeface="Arial" panose="020B0604020202020204" pitchFamily="34" charset="0"/>
              </a:rPr>
              <a:t>venida de Elías.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53621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5394460"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promesa del envío del Espíritu Santo vendría con las lluvias </a:t>
            </a:r>
            <a:r>
              <a:rPr lang="es-ES" sz="2400" dirty="0" smtClean="0">
                <a:latin typeface="Arial" panose="020B0604020202020204" pitchFamily="34" charset="0"/>
                <a:cs typeface="Arial" panose="020B0604020202020204" pitchFamily="34" charset="0"/>
              </a:rPr>
              <a:t>temprana y </a:t>
            </a:r>
            <a:r>
              <a:rPr lang="es-ES" sz="2400" dirty="0">
                <a:latin typeface="Arial" panose="020B0604020202020204" pitchFamily="34" charset="0"/>
                <a:cs typeface="Arial" panose="020B0604020202020204" pitchFamily="34" charset="0"/>
              </a:rPr>
              <a:t>tardía. La lluvia temprana está relacionada al Pentecostés, la</a:t>
            </a:r>
          </a:p>
          <a:p>
            <a:pPr algn="ctr"/>
            <a:r>
              <a:rPr lang="es-ES" sz="2400" dirty="0">
                <a:latin typeface="Arial" panose="020B0604020202020204" pitchFamily="34" charset="0"/>
                <a:cs typeface="Arial" panose="020B0604020202020204" pitchFamily="34" charset="0"/>
              </a:rPr>
              <a:t>lluvia tardía a Elías profético, y ambas están asociadas al derramamiento</a:t>
            </a:r>
          </a:p>
          <a:p>
            <a:pPr algn="ctr"/>
            <a:r>
              <a:rPr lang="es-ES" sz="2400" dirty="0">
                <a:latin typeface="Arial" panose="020B0604020202020204" pitchFamily="34" charset="0"/>
                <a:cs typeface="Arial" panose="020B0604020202020204" pitchFamily="34" charset="0"/>
              </a:rPr>
              <a:t>del Espíritu Santo y el fuego.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71295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III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ESPÍRITU </a:t>
            </a:r>
            <a:r>
              <a:rPr lang="es-E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SANTO</a:t>
            </a:r>
          </a:p>
          <a:p>
            <a:pPr algn="ctr"/>
            <a:r>
              <a:rPr lang="es-E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Y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FUEGO</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3375300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51898" y="1417340"/>
            <a:ext cx="8064896" cy="1938992"/>
          </a:xfrm>
          <a:prstGeom prst="rect">
            <a:avLst/>
          </a:prstGeom>
          <a:noFill/>
        </p:spPr>
        <p:txBody>
          <a:bodyPr wrap="square" rtlCol="0">
            <a:spAutoFit/>
          </a:bodyPr>
          <a:lstStyle/>
          <a:p>
            <a:pPr algn="ctr"/>
            <a:r>
              <a:rPr lang="pt-BR" sz="2400" b="1" i="1" dirty="0">
                <a:latin typeface="Arial" panose="020B0604020202020204" pitchFamily="34" charset="0"/>
                <a:cs typeface="Arial" panose="020B0604020202020204" pitchFamily="34" charset="0"/>
              </a:rPr>
              <a:t> </a:t>
            </a:r>
            <a:r>
              <a:rPr lang="es-ES" sz="2400" b="1" i="1" dirty="0">
                <a:latin typeface="Arial" panose="020B0604020202020204" pitchFamily="34" charset="0"/>
                <a:cs typeface="Arial" panose="020B0604020202020204" pitchFamily="34" charset="0"/>
              </a:rPr>
              <a:t>“Acordaos de la ley de</a:t>
            </a:r>
          </a:p>
          <a:p>
            <a:pPr algn="ctr"/>
            <a:r>
              <a:rPr lang="es-ES" sz="2400" b="1" i="1" dirty="0">
                <a:latin typeface="Arial" panose="020B0604020202020204" pitchFamily="34" charset="0"/>
                <a:cs typeface="Arial" panose="020B0604020202020204" pitchFamily="34" charset="0"/>
              </a:rPr>
              <a:t>Moisés mi siervo, al cual encargué en Horeb ordenanzas y leyes </a:t>
            </a:r>
            <a:r>
              <a:rPr lang="es-ES" sz="2400" b="1" i="1" dirty="0" smtClean="0">
                <a:latin typeface="Arial" panose="020B0604020202020204" pitchFamily="34" charset="0"/>
                <a:cs typeface="Arial" panose="020B0604020202020204" pitchFamily="34" charset="0"/>
              </a:rPr>
              <a:t>para todo </a:t>
            </a:r>
            <a:r>
              <a:rPr lang="es-ES" sz="2400" b="1" i="1" dirty="0">
                <a:latin typeface="Arial" panose="020B0604020202020204" pitchFamily="34" charset="0"/>
                <a:cs typeface="Arial" panose="020B0604020202020204" pitchFamily="34" charset="0"/>
              </a:rPr>
              <a:t>Israel</a:t>
            </a:r>
            <a:r>
              <a:rPr lang="es-ES" sz="2400" b="1" i="1" dirty="0" smtClean="0">
                <a:latin typeface="Arial" panose="020B0604020202020204" pitchFamily="34" charset="0"/>
                <a:cs typeface="Arial" panose="020B0604020202020204" pitchFamily="34" charset="0"/>
              </a:rPr>
              <a:t>”.</a:t>
            </a:r>
          </a:p>
          <a:p>
            <a:pPr algn="ctr"/>
            <a:endParaRPr lang="pt-BR" sz="2400" b="1" i="1" dirty="0" smtClean="0">
              <a:latin typeface="Arial" panose="020B0604020202020204" pitchFamily="34" charset="0"/>
              <a:cs typeface="Arial" panose="020B0604020202020204" pitchFamily="34" charset="0"/>
            </a:endParaRPr>
          </a:p>
          <a:p>
            <a:pPr algn="ctr"/>
            <a:r>
              <a:rPr lang="pt-BR" sz="2400" b="1" i="1" dirty="0" err="1">
                <a:latin typeface="Arial" panose="020B0604020202020204" pitchFamily="34" charset="0"/>
                <a:cs typeface="Arial" panose="020B0604020202020204" pitchFamily="34" charset="0"/>
              </a:rPr>
              <a:t>Malaquías</a:t>
            </a:r>
            <a:r>
              <a:rPr lang="pt-BR" sz="2400" b="1" i="1" dirty="0">
                <a:latin typeface="Arial" panose="020B0604020202020204" pitchFamily="34" charset="0"/>
                <a:cs typeface="Arial" panose="020B0604020202020204" pitchFamily="34" charset="0"/>
              </a:rPr>
              <a:t> 4:4</a:t>
            </a:r>
            <a:endParaRPr lang="pt-BR" sz="2400" b="1" i="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6221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4608512"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ley que Dios prescribió a Moisés en Horeb4 aparece en </a:t>
            </a:r>
            <a:r>
              <a:rPr lang="es-ES" sz="2400" dirty="0" smtClean="0">
                <a:latin typeface="Arial" panose="020B0604020202020204" pitchFamily="34" charset="0"/>
                <a:cs typeface="Arial" panose="020B0604020202020204" pitchFamily="34" charset="0"/>
              </a:rPr>
              <a:t>Deuteronomio 4 </a:t>
            </a:r>
            <a:r>
              <a:rPr lang="es-ES" sz="2400" dirty="0">
                <a:latin typeface="Arial" panose="020B0604020202020204" pitchFamily="34" charset="0"/>
                <a:cs typeface="Arial" panose="020B0604020202020204" pitchFamily="34" charset="0"/>
              </a:rPr>
              <a:t>al 6, y Éxodo 19 y 20. Existe un significado muy </a:t>
            </a:r>
            <a:r>
              <a:rPr lang="es-ES" sz="2400" dirty="0" smtClean="0">
                <a:latin typeface="Arial" panose="020B0604020202020204" pitchFamily="34" charset="0"/>
                <a:cs typeface="Arial" panose="020B0604020202020204" pitchFamily="34" charset="0"/>
              </a:rPr>
              <a:t>importante para </a:t>
            </a:r>
            <a:r>
              <a:rPr lang="es-ES" sz="2400" dirty="0">
                <a:latin typeface="Arial" panose="020B0604020202020204" pitchFamily="34" charset="0"/>
                <a:cs typeface="Arial" panose="020B0604020202020204" pitchFamily="34" charset="0"/>
              </a:rPr>
              <a:t>con la forma y el momento en que Dios anunció y prescribió su Ley.</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30754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3672408" cy="954107"/>
          </a:xfrm>
          <a:prstGeom prst="rect">
            <a:avLst/>
          </a:prstGeom>
          <a:solidFill>
            <a:schemeClr val="accent6">
              <a:lumMod val="50000"/>
            </a:schemeClr>
          </a:solidFill>
        </p:spPr>
        <p:txBody>
          <a:bodyPr wrap="square" rtlCol="0">
            <a:spAutoFit/>
          </a:bodyPr>
          <a:lstStyle/>
          <a:p>
            <a:pPr algn="ct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a:t>
            </a:r>
            <a:r>
              <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forma</a:t>
            </a:r>
          </a:p>
          <a:p>
            <a:pPr algn="ct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grpSp>
        <p:nvGrpSpPr>
          <p:cNvPr id="5" name="Grupo 4"/>
          <p:cNvGrpSpPr/>
          <p:nvPr/>
        </p:nvGrpSpPr>
        <p:grpSpPr>
          <a:xfrm>
            <a:off x="1013819" y="1849388"/>
            <a:ext cx="6947084" cy="1107996"/>
            <a:chOff x="263951" y="719863"/>
            <a:chExt cx="6947084" cy="1107996"/>
          </a:xfrm>
        </p:grpSpPr>
        <p:sp>
          <p:nvSpPr>
            <p:cNvPr id="6" name="CaixaDeTexto 5"/>
            <p:cNvSpPr txBox="1"/>
            <p:nvPr/>
          </p:nvSpPr>
          <p:spPr>
            <a:xfrm>
              <a:off x="611560" y="1043029"/>
              <a:ext cx="6599475"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err="1">
                  <a:latin typeface="Arial" panose="020B0604020202020204" pitchFamily="34" charset="0"/>
                  <a:cs typeface="Arial" panose="020B0604020202020204" pitchFamily="34" charset="0"/>
                </a:rPr>
                <a:t>Manifestación</a:t>
              </a:r>
              <a:r>
                <a:rPr lang="pt-BR" sz="2400" b="1" dirty="0">
                  <a:latin typeface="Arial" panose="020B0604020202020204" pitchFamily="34" charset="0"/>
                  <a:cs typeface="Arial" panose="020B0604020202020204" pitchFamily="34" charset="0"/>
                </a:rPr>
                <a:t> de </a:t>
              </a:r>
              <a:r>
                <a:rPr lang="pt-BR" sz="2400" b="1" dirty="0" err="1">
                  <a:latin typeface="Arial" panose="020B0604020202020204" pitchFamily="34" charset="0"/>
                  <a:cs typeface="Arial" panose="020B0604020202020204" pitchFamily="34" charset="0"/>
                </a:rPr>
                <a:t>fuego</a:t>
              </a:r>
              <a:endParaRPr lang="pt-BR" sz="2400" b="1" dirty="0" smtClean="0">
                <a:latin typeface="Arial" panose="020B0604020202020204" pitchFamily="34" charset="0"/>
                <a:cs typeface="Arial" panose="020B0604020202020204" pitchFamily="34" charset="0"/>
              </a:endParaRPr>
            </a:p>
          </p:txBody>
        </p:sp>
        <p:sp>
          <p:nvSpPr>
            <p:cNvPr id="7" name="CaixaDeTexto 6"/>
            <p:cNvSpPr txBox="1"/>
            <p:nvPr/>
          </p:nvSpPr>
          <p:spPr>
            <a:xfrm>
              <a:off x="263951" y="719863"/>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A</a:t>
              </a:r>
              <a:endParaRPr lang="pt-BR" sz="6600" dirty="0">
                <a:solidFill>
                  <a:schemeClr val="accent6">
                    <a:lumMod val="50000"/>
                  </a:schemeClr>
                </a:solidFill>
                <a:latin typeface="Arial Black" panose="020B0A04020102020204" pitchFamily="34" charset="0"/>
              </a:endParaRPr>
            </a:p>
          </p:txBody>
        </p:sp>
      </p:grpSp>
      <p:grpSp>
        <p:nvGrpSpPr>
          <p:cNvPr id="8" name="Grupo 7"/>
          <p:cNvGrpSpPr/>
          <p:nvPr/>
        </p:nvGrpSpPr>
        <p:grpSpPr>
          <a:xfrm>
            <a:off x="1165999" y="2664452"/>
            <a:ext cx="7180205" cy="1107996"/>
            <a:chOff x="920187" y="1545343"/>
            <a:chExt cx="7180205" cy="1107996"/>
          </a:xfrm>
        </p:grpSpPr>
        <p:sp>
          <p:nvSpPr>
            <p:cNvPr id="9" name="CaixaDeTexto 8"/>
            <p:cNvSpPr txBox="1"/>
            <p:nvPr/>
          </p:nvSpPr>
          <p:spPr>
            <a:xfrm>
              <a:off x="1187624" y="1827859"/>
              <a:ext cx="6912768"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El dedo de </a:t>
              </a:r>
              <a:r>
                <a:rPr lang="pt-BR" sz="2400" b="1" dirty="0" err="1">
                  <a:latin typeface="Arial" panose="020B0604020202020204" pitchFamily="34" charset="0"/>
                  <a:cs typeface="Arial" panose="020B0604020202020204" pitchFamily="34" charset="0"/>
                </a:rPr>
                <a:t>Dios</a:t>
              </a:r>
              <a:endParaRPr lang="pt-BR" sz="2400" b="1" dirty="0" smtClean="0">
                <a:latin typeface="Arial" panose="020B0604020202020204" pitchFamily="34" charset="0"/>
                <a:cs typeface="Arial" panose="020B0604020202020204" pitchFamily="34" charset="0"/>
              </a:endParaRPr>
            </a:p>
          </p:txBody>
        </p:sp>
        <p:sp>
          <p:nvSpPr>
            <p:cNvPr id="10" name="CaixaDeTexto 9"/>
            <p:cNvSpPr txBox="1"/>
            <p:nvPr/>
          </p:nvSpPr>
          <p:spPr>
            <a:xfrm>
              <a:off x="920187" y="1545343"/>
              <a:ext cx="843501"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B</a:t>
              </a:r>
              <a:endParaRPr lang="pt-BR" sz="6600" dirty="0">
                <a:solidFill>
                  <a:schemeClr val="accent6">
                    <a:lumMod val="50000"/>
                  </a:schemeClr>
                </a:solidFill>
                <a:latin typeface="Arial Black" panose="020B0A04020102020204" pitchFamily="34" charset="0"/>
              </a:endParaRPr>
            </a:p>
          </p:txBody>
        </p:sp>
      </p:grpSp>
    </p:spTree>
    <p:extLst>
      <p:ext uri="{BB962C8B-B14F-4D97-AF65-F5344CB8AC3E}">
        <p14:creationId xmlns:p14="http://schemas.microsoft.com/office/powerpoint/2010/main" val="403557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4320480"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Cuando Dios pronunció su ley en el Sinaí, lo hizo por medio de “fuego”, y cuando la escribió en las tablas de piedra, usó su propio “dedo”. Ambos, el “fuego” y el “dedo” de Dios, son símbolos del Espíritu Santo.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29844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3672408" cy="954107"/>
          </a:xfrm>
          <a:prstGeom prst="rect">
            <a:avLst/>
          </a:prstGeom>
          <a:solidFill>
            <a:schemeClr val="accent6">
              <a:lumMod val="50000"/>
            </a:schemeClr>
          </a:solidFill>
        </p:spPr>
        <p:txBody>
          <a:bodyPr wrap="square" rtlCol="0">
            <a:spAutoFit/>
          </a:bodyPr>
          <a:lstStyle/>
          <a:p>
            <a:pPr algn="ct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a:t>
            </a:r>
            <a:r>
              <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momento</a:t>
            </a:r>
          </a:p>
          <a:p>
            <a:pPr algn="ct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11" name="CaixaDeTexto 10"/>
          <p:cNvSpPr txBox="1"/>
          <p:nvPr/>
        </p:nvSpPr>
        <p:spPr>
          <a:xfrm>
            <a:off x="323528" y="1849388"/>
            <a:ext cx="5394460"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liberación de la esclavitud de </a:t>
            </a:r>
            <a:r>
              <a:rPr lang="es-ES" sz="2400" dirty="0" smtClean="0">
                <a:latin typeface="Arial" panose="020B0604020202020204" pitchFamily="34" charset="0"/>
                <a:cs typeface="Arial" panose="020B0604020202020204" pitchFamily="34" charset="0"/>
              </a:rPr>
              <a:t>Egipto es </a:t>
            </a:r>
            <a:r>
              <a:rPr lang="es-ES" sz="2400" dirty="0">
                <a:latin typeface="Arial" panose="020B0604020202020204" pitchFamily="34" charset="0"/>
                <a:cs typeface="Arial" panose="020B0604020202020204" pitchFamily="34" charset="0"/>
              </a:rPr>
              <a:t>la liberación de la esclavitud del pecado por la sangre de Cristo. </a:t>
            </a:r>
            <a:r>
              <a:rPr lang="es-ES" sz="2400" dirty="0" smtClean="0">
                <a:latin typeface="Arial" panose="020B0604020202020204" pitchFamily="34" charset="0"/>
                <a:cs typeface="Arial" panose="020B0604020202020204" pitchFamily="34" charset="0"/>
              </a:rPr>
              <a:t>Entre tanto</a:t>
            </a:r>
            <a:r>
              <a:rPr lang="es-ES" sz="2400" dirty="0">
                <a:latin typeface="Arial" panose="020B0604020202020204" pitchFamily="34" charset="0"/>
                <a:cs typeface="Arial" panose="020B0604020202020204" pitchFamily="34" charset="0"/>
              </a:rPr>
              <a:t>, después de la resurrección de Jesús, simbolizada por la </a:t>
            </a:r>
            <a:r>
              <a:rPr lang="es-ES" sz="2400" dirty="0" smtClean="0">
                <a:latin typeface="Arial" panose="020B0604020202020204" pitchFamily="34" charset="0"/>
                <a:cs typeface="Arial" panose="020B0604020202020204" pitchFamily="34" charset="0"/>
              </a:rPr>
              <a:t>fiesta de </a:t>
            </a:r>
            <a:r>
              <a:rPr lang="es-ES" sz="2400" dirty="0">
                <a:latin typeface="Arial" panose="020B0604020202020204" pitchFamily="34" charset="0"/>
                <a:cs typeface="Arial" panose="020B0604020202020204" pitchFamily="34" charset="0"/>
              </a:rPr>
              <a:t>las Primicias, deberían ser contadas siete semanas hasta la </a:t>
            </a:r>
            <a:r>
              <a:rPr lang="es-ES" sz="2400" dirty="0" smtClean="0">
                <a:latin typeface="Arial" panose="020B0604020202020204" pitchFamily="34" charset="0"/>
                <a:cs typeface="Arial" panose="020B0604020202020204" pitchFamily="34" charset="0"/>
              </a:rPr>
              <a:t>fiesta del </a:t>
            </a:r>
            <a:r>
              <a:rPr lang="es-ES" sz="2400" dirty="0">
                <a:latin typeface="Arial" panose="020B0604020202020204" pitchFamily="34" charset="0"/>
                <a:cs typeface="Arial" panose="020B0604020202020204" pitchFamily="34" charset="0"/>
              </a:rPr>
              <a:t>Pentecostés.</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87366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IV </a:t>
            </a:r>
            <a:r>
              <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 </a:t>
            </a:r>
            <a:r>
              <a:rPr lang="es-ES"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PENTECOSTÉS Y LA LEY EN EL SINAÍ</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8962753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3672408" cy="954107"/>
          </a:xfrm>
          <a:prstGeom prst="rect">
            <a:avLst/>
          </a:prstGeom>
          <a:solidFill>
            <a:schemeClr val="accent6">
              <a:lumMod val="50000"/>
            </a:schemeClr>
          </a:solidFill>
        </p:spPr>
        <p:txBody>
          <a:bodyPr wrap="square" rtlCol="0">
            <a:spAutoFit/>
          </a:bodyPr>
          <a:lstStyle/>
          <a:p>
            <a:pPr algn="ct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a:t>
            </a:r>
            <a:r>
              <a:rPr lang="pt-BR" sz="2800" cap="all"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sueño</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de </a:t>
            </a:r>
            <a:r>
              <a:rPr lang="pt-BR" sz="2800" cap="all"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Dios</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11" name="CaixaDeTexto 10"/>
          <p:cNvSpPr txBox="1"/>
          <p:nvPr/>
        </p:nvSpPr>
        <p:spPr>
          <a:xfrm>
            <a:off x="507927" y="2022150"/>
            <a:ext cx="4464496" cy="193899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plan de Dios siempre fue que su Ley, que es su pacto (</a:t>
            </a:r>
            <a:r>
              <a:rPr lang="es-ES" sz="2400" dirty="0" err="1">
                <a:latin typeface="Arial" panose="020B0604020202020204" pitchFamily="34" charset="0"/>
                <a:cs typeface="Arial" panose="020B0604020202020204" pitchFamily="34" charset="0"/>
              </a:rPr>
              <a:t>Deut</a:t>
            </a:r>
            <a:r>
              <a:rPr lang="es-ES" sz="2400" dirty="0">
                <a:latin typeface="Arial" panose="020B0604020202020204" pitchFamily="34" charset="0"/>
                <a:cs typeface="Arial" panose="020B0604020202020204" pitchFamily="34" charset="0"/>
              </a:rPr>
              <a:t>. 4:13</a:t>
            </a:r>
            <a:r>
              <a:rPr lang="es-ES" sz="2400" dirty="0" smtClean="0">
                <a:latin typeface="Arial" panose="020B0604020202020204" pitchFamily="34" charset="0"/>
                <a:cs typeface="Arial" panose="020B0604020202020204" pitchFamily="34" charset="0"/>
              </a:rPr>
              <a:t>), estuviera </a:t>
            </a:r>
            <a:r>
              <a:rPr lang="es-ES" sz="2400" dirty="0">
                <a:latin typeface="Arial" panose="020B0604020202020204" pitchFamily="34" charset="0"/>
                <a:cs typeface="Arial" panose="020B0604020202020204" pitchFamily="34" charset="0"/>
              </a:rPr>
              <a:t>grabada no solamente en tablas de piedra, sino en el corazón.</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46228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36628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3672408" cy="954107"/>
          </a:xfrm>
          <a:prstGeom prst="rect">
            <a:avLst/>
          </a:prstGeom>
          <a:solidFill>
            <a:schemeClr val="accent6">
              <a:lumMod val="50000"/>
            </a:schemeClr>
          </a:solidFill>
        </p:spPr>
        <p:txBody>
          <a:bodyPr wrap="square" rtlCol="0">
            <a:spAutoFit/>
          </a:bodyPr>
          <a:lstStyle/>
          <a:p>
            <a:pPr algn="ct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 </a:t>
            </a:r>
            <a:r>
              <a:rPr lang="pt-BR" sz="2800" cap="all"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sueño</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de </a:t>
            </a:r>
            <a:r>
              <a:rPr lang="pt-BR" sz="2800" cap="all"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Dios</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11" name="CaixaDeTexto 10"/>
          <p:cNvSpPr txBox="1"/>
          <p:nvPr/>
        </p:nvSpPr>
        <p:spPr>
          <a:xfrm>
            <a:off x="971600" y="1777380"/>
            <a:ext cx="4464496"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El pacto de Dios, que consta de los Diez Mandamientos, es el </a:t>
            </a:r>
            <a:r>
              <a:rPr lang="es-ES" sz="2400" dirty="0" smtClean="0">
                <a:latin typeface="Arial" panose="020B0604020202020204" pitchFamily="34" charset="0"/>
                <a:cs typeface="Arial" panose="020B0604020202020204" pitchFamily="34" charset="0"/>
              </a:rPr>
              <a:t>pacto basado </a:t>
            </a:r>
            <a:r>
              <a:rPr lang="es-ES" sz="2400" dirty="0">
                <a:latin typeface="Arial" panose="020B0604020202020204" pitchFamily="34" charset="0"/>
                <a:cs typeface="Arial" panose="020B0604020202020204" pitchFamily="34" charset="0"/>
              </a:rPr>
              <a:t>en una relación de amor. La Ley de Dios se puede resumir en</a:t>
            </a:r>
          </a:p>
          <a:p>
            <a:pPr algn="ctr"/>
            <a:r>
              <a:rPr lang="es-ES" sz="2400" dirty="0">
                <a:latin typeface="Arial" panose="020B0604020202020204" pitchFamily="34" charset="0"/>
                <a:cs typeface="Arial" panose="020B0604020202020204" pitchFamily="34" charset="0"/>
              </a:rPr>
              <a:t>la palabra AMOR: amor a Dios y amor al prójimo.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4102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4464496"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lluvia temprana </a:t>
            </a:r>
            <a:endPar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y </a:t>
            </a: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ley</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11" name="CaixaDeTexto 10"/>
          <p:cNvSpPr txBox="1"/>
          <p:nvPr/>
        </p:nvSpPr>
        <p:spPr>
          <a:xfrm>
            <a:off x="507927" y="1777380"/>
            <a:ext cx="4928169" cy="2554545"/>
          </a:xfrm>
          <a:prstGeom prst="rect">
            <a:avLst/>
          </a:prstGeom>
          <a:noFill/>
        </p:spPr>
        <p:txBody>
          <a:bodyPr wrap="square" rtlCol="0">
            <a:spAutoFit/>
          </a:bodyPr>
          <a:lstStyle/>
          <a:p>
            <a:pPr algn="ctr"/>
            <a:r>
              <a:rPr lang="es-ES" sz="2000" dirty="0">
                <a:latin typeface="Arial" panose="020B0604020202020204" pitchFamily="34" charset="0"/>
                <a:cs typeface="Arial" panose="020B0604020202020204" pitchFamily="34" charset="0"/>
              </a:rPr>
              <a:t>El día de Pentecostés, Dios renueva su pacto con sus hijos (</a:t>
            </a:r>
            <a:r>
              <a:rPr lang="es-ES" sz="2000" dirty="0" err="1">
                <a:latin typeface="Arial" panose="020B0604020202020204" pitchFamily="34" charset="0"/>
                <a:cs typeface="Arial" panose="020B0604020202020204" pitchFamily="34" charset="0"/>
              </a:rPr>
              <a:t>Heb</a:t>
            </a:r>
            <a:r>
              <a:rPr lang="es-ES" sz="2000" dirty="0">
                <a:latin typeface="Arial" panose="020B0604020202020204" pitchFamily="34" charset="0"/>
                <a:cs typeface="Arial" panose="020B0604020202020204" pitchFamily="34" charset="0"/>
              </a:rPr>
              <a:t>. 8:8-10; 10:10-18). Lo que Dios realizó en Sinaí, lo realizó otra vez en el Pentecostés. Dios realizó una manifestación de “fuego”, y con “su propio dedo”, escribió su ley en el corazón de los discípulos. Ese es el sello del Espíritu Santo.</a:t>
            </a:r>
            <a:endParaRPr lang="pt-BR" sz="20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29508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683568" y="553244"/>
            <a:ext cx="4248472" cy="954107"/>
          </a:xfrm>
          <a:prstGeom prst="rect">
            <a:avLst/>
          </a:prstGeom>
          <a:solidFill>
            <a:schemeClr val="accent6">
              <a:lumMod val="50000"/>
            </a:schemeClr>
          </a:solidFill>
        </p:spPr>
        <p:txBody>
          <a:bodyPr wrap="square" rtlCol="0">
            <a:spAutoFit/>
          </a:bodyPr>
          <a:lstStyle/>
          <a:p>
            <a:pPr algn="ct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lluvia tardía </a:t>
            </a:r>
            <a:endPar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es-ES"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y </a:t>
            </a:r>
            <a:r>
              <a:rPr lang="es-ES"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ley</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3</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11" name="CaixaDeTexto 10"/>
          <p:cNvSpPr txBox="1"/>
          <p:nvPr/>
        </p:nvSpPr>
        <p:spPr>
          <a:xfrm>
            <a:off x="575556" y="1804982"/>
            <a:ext cx="4464496"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Así como la lluvia temprana tuvo su cumplimiento en el día de Pentecostés, también vimos que esa era una muestra de lo que Dios obraría en Elías profético en ocasión de la lluvia tardía.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60615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2077606"/>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V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ELÍAS PROFÉTICO Y EL ESPÍRITU DE PROFECÍA</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40495114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aixaDeTexto 6"/>
          <p:cNvSpPr txBox="1"/>
          <p:nvPr/>
        </p:nvSpPr>
        <p:spPr>
          <a:xfrm>
            <a:off x="179512" y="337220"/>
            <a:ext cx="4463079" cy="378565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manifestación de fuego también puede verse en un don especial del Espíritu que se concedería al Elías profético. Según Apocalipsis 12:17, el Elías profético estaría caracterizado como “los que guardan los mandamientos de Dios y tienen el testimonio de Jesús […]”.</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09454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CaixaDeTexto 6"/>
          <p:cNvSpPr txBox="1"/>
          <p:nvPr/>
        </p:nvSpPr>
        <p:spPr>
          <a:xfrm>
            <a:off x="324944" y="344478"/>
            <a:ext cx="5432225" cy="156966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Cuando en la Biblia Dios presenta una profecía concerniente al tiempo, siempre levanta un profeta en torno al cumplimiento de la </a:t>
            </a:r>
            <a:r>
              <a:rPr lang="es-ES" sz="2400" dirty="0" smtClean="0">
                <a:latin typeface="Arial" panose="020B0604020202020204" pitchFamily="34" charset="0"/>
                <a:cs typeface="Arial" panose="020B0604020202020204" pitchFamily="34" charset="0"/>
              </a:rPr>
              <a:t>profecía</a:t>
            </a:r>
            <a:r>
              <a:rPr lang="pt-BR" sz="2400" dirty="0"/>
              <a:t>.</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655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5" name="Grupo 4"/>
          <p:cNvGrpSpPr/>
          <p:nvPr/>
        </p:nvGrpSpPr>
        <p:grpSpPr>
          <a:xfrm>
            <a:off x="771481" y="646408"/>
            <a:ext cx="6947084" cy="1107996"/>
            <a:chOff x="263951" y="719863"/>
            <a:chExt cx="6947084" cy="1107996"/>
          </a:xfrm>
        </p:grpSpPr>
        <p:sp>
          <p:nvSpPr>
            <p:cNvPr id="6" name="CaixaDeTexto 5"/>
            <p:cNvSpPr txBox="1"/>
            <p:nvPr/>
          </p:nvSpPr>
          <p:spPr>
            <a:xfrm>
              <a:off x="611560" y="1043029"/>
              <a:ext cx="6599475"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smtClean="0">
                  <a:latin typeface="Arial" panose="020B0604020202020204" pitchFamily="34" charset="0"/>
                  <a:cs typeface="Arial" panose="020B0604020202020204" pitchFamily="34" charset="0"/>
                </a:rPr>
                <a:t>Noé</a:t>
              </a:r>
            </a:p>
          </p:txBody>
        </p:sp>
        <p:sp>
          <p:nvSpPr>
            <p:cNvPr id="7" name="CaixaDeTexto 6"/>
            <p:cNvSpPr txBox="1"/>
            <p:nvPr/>
          </p:nvSpPr>
          <p:spPr>
            <a:xfrm>
              <a:off x="263951" y="719863"/>
              <a:ext cx="748923"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1</a:t>
              </a:r>
              <a:endParaRPr lang="pt-BR" sz="6600" dirty="0">
                <a:solidFill>
                  <a:schemeClr val="accent6">
                    <a:lumMod val="50000"/>
                  </a:schemeClr>
                </a:solidFill>
                <a:latin typeface="Arial Black" panose="020B0A04020102020204" pitchFamily="34" charset="0"/>
              </a:endParaRPr>
            </a:p>
          </p:txBody>
        </p:sp>
      </p:grpSp>
      <p:grpSp>
        <p:nvGrpSpPr>
          <p:cNvPr id="8" name="Grupo 7"/>
          <p:cNvGrpSpPr/>
          <p:nvPr/>
        </p:nvGrpSpPr>
        <p:grpSpPr>
          <a:xfrm>
            <a:off x="923661" y="1461472"/>
            <a:ext cx="7180205" cy="1107996"/>
            <a:chOff x="920187" y="1545343"/>
            <a:chExt cx="7180205" cy="1107996"/>
          </a:xfrm>
        </p:grpSpPr>
        <p:sp>
          <p:nvSpPr>
            <p:cNvPr id="9" name="CaixaDeTexto 8"/>
            <p:cNvSpPr txBox="1"/>
            <p:nvPr/>
          </p:nvSpPr>
          <p:spPr>
            <a:xfrm>
              <a:off x="1187624" y="1827859"/>
              <a:ext cx="6912768"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a:latin typeface="Arial" panose="020B0604020202020204" pitchFamily="34" charset="0"/>
                  <a:cs typeface="Arial" panose="020B0604020202020204" pitchFamily="34" charset="0"/>
                </a:rPr>
                <a:t>Abraham</a:t>
              </a:r>
              <a:endParaRPr lang="pt-BR" sz="2400" b="1" dirty="0" smtClean="0">
                <a:latin typeface="Arial" panose="020B0604020202020204" pitchFamily="34" charset="0"/>
                <a:cs typeface="Arial" panose="020B0604020202020204" pitchFamily="34" charset="0"/>
              </a:endParaRPr>
            </a:p>
          </p:txBody>
        </p:sp>
        <p:sp>
          <p:nvSpPr>
            <p:cNvPr id="10" name="CaixaDeTexto 9"/>
            <p:cNvSpPr txBox="1"/>
            <p:nvPr/>
          </p:nvSpPr>
          <p:spPr>
            <a:xfrm>
              <a:off x="920187" y="1545343"/>
              <a:ext cx="748923"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2</a:t>
              </a:r>
              <a:endParaRPr lang="pt-BR" sz="6600" dirty="0">
                <a:solidFill>
                  <a:schemeClr val="accent6">
                    <a:lumMod val="50000"/>
                  </a:schemeClr>
                </a:solidFill>
                <a:latin typeface="Arial Black" panose="020B0A04020102020204" pitchFamily="34" charset="0"/>
              </a:endParaRPr>
            </a:p>
          </p:txBody>
        </p:sp>
      </p:grpSp>
      <p:grpSp>
        <p:nvGrpSpPr>
          <p:cNvPr id="11" name="Grupo 10"/>
          <p:cNvGrpSpPr/>
          <p:nvPr/>
        </p:nvGrpSpPr>
        <p:grpSpPr>
          <a:xfrm>
            <a:off x="1139685" y="2253560"/>
            <a:ext cx="7328770" cy="1107996"/>
            <a:chOff x="771622" y="1545343"/>
            <a:chExt cx="7328770" cy="1107996"/>
          </a:xfrm>
        </p:grpSpPr>
        <p:sp>
          <p:nvSpPr>
            <p:cNvPr id="12" name="CaixaDeTexto 11"/>
            <p:cNvSpPr txBox="1"/>
            <p:nvPr/>
          </p:nvSpPr>
          <p:spPr>
            <a:xfrm>
              <a:off x="1187624" y="1827859"/>
              <a:ext cx="6912768"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err="1" smtClean="0">
                  <a:latin typeface="Arial" panose="020B0604020202020204" pitchFamily="34" charset="0"/>
                  <a:cs typeface="Arial" panose="020B0604020202020204" pitchFamily="34" charset="0"/>
                </a:rPr>
                <a:t>Jeremías</a:t>
              </a:r>
              <a:endParaRPr lang="pt-BR" sz="2400" b="1" dirty="0" smtClean="0">
                <a:latin typeface="Arial" panose="020B0604020202020204" pitchFamily="34" charset="0"/>
                <a:cs typeface="Arial" panose="020B0604020202020204" pitchFamily="34" charset="0"/>
              </a:endParaRPr>
            </a:p>
          </p:txBody>
        </p:sp>
        <p:sp>
          <p:nvSpPr>
            <p:cNvPr id="13" name="CaixaDeTexto 12"/>
            <p:cNvSpPr txBox="1"/>
            <p:nvPr/>
          </p:nvSpPr>
          <p:spPr>
            <a:xfrm>
              <a:off x="771622" y="1545343"/>
              <a:ext cx="748923"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3</a:t>
              </a:r>
              <a:endParaRPr lang="pt-BR" sz="6600" dirty="0">
                <a:solidFill>
                  <a:schemeClr val="accent6">
                    <a:lumMod val="50000"/>
                  </a:schemeClr>
                </a:solidFill>
                <a:latin typeface="Arial Black" panose="020B0A04020102020204" pitchFamily="34" charset="0"/>
              </a:endParaRPr>
            </a:p>
          </p:txBody>
        </p:sp>
      </p:grpSp>
      <p:grpSp>
        <p:nvGrpSpPr>
          <p:cNvPr id="14" name="Grupo 13"/>
          <p:cNvGrpSpPr/>
          <p:nvPr/>
        </p:nvGrpSpPr>
        <p:grpSpPr>
          <a:xfrm>
            <a:off x="1347686" y="3045648"/>
            <a:ext cx="7328770" cy="1107996"/>
            <a:chOff x="771622" y="1545343"/>
            <a:chExt cx="7328770" cy="1107996"/>
          </a:xfrm>
        </p:grpSpPr>
        <p:sp>
          <p:nvSpPr>
            <p:cNvPr id="15" name="CaixaDeTexto 14"/>
            <p:cNvSpPr txBox="1"/>
            <p:nvPr/>
          </p:nvSpPr>
          <p:spPr>
            <a:xfrm>
              <a:off x="1187624" y="1827859"/>
              <a:ext cx="6912768"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pt-BR" sz="2400" b="1" dirty="0">
                  <a:latin typeface="Arial" panose="020B0604020202020204" pitchFamily="34" charset="0"/>
                  <a:cs typeface="Arial" panose="020B0604020202020204" pitchFamily="34" charset="0"/>
                </a:rPr>
                <a:t> </a:t>
              </a:r>
              <a:r>
                <a:rPr lang="pt-BR" sz="2400" b="1" dirty="0" smtClean="0">
                  <a:latin typeface="Arial" panose="020B0604020202020204" pitchFamily="34" charset="0"/>
                  <a:cs typeface="Arial" panose="020B0604020202020204" pitchFamily="34" charset="0"/>
                </a:rPr>
                <a:t>Daniel</a:t>
              </a:r>
            </a:p>
          </p:txBody>
        </p:sp>
        <p:sp>
          <p:nvSpPr>
            <p:cNvPr id="16" name="CaixaDeTexto 15"/>
            <p:cNvSpPr txBox="1"/>
            <p:nvPr/>
          </p:nvSpPr>
          <p:spPr>
            <a:xfrm>
              <a:off x="771622" y="1545343"/>
              <a:ext cx="748923" cy="1107996"/>
            </a:xfrm>
            <a:prstGeom prst="rect">
              <a:avLst/>
            </a:prstGeom>
            <a:noFill/>
          </p:spPr>
          <p:txBody>
            <a:bodyPr wrap="none" rtlCol="0">
              <a:spAutoFit/>
            </a:bodyPr>
            <a:lstStyle/>
            <a:p>
              <a:r>
                <a:rPr lang="pt-BR" sz="6600" dirty="0" smtClean="0">
                  <a:solidFill>
                    <a:schemeClr val="accent6">
                      <a:lumMod val="50000"/>
                    </a:schemeClr>
                  </a:solidFill>
                  <a:latin typeface="Arial Black" panose="020B0A04020102020204" pitchFamily="34" charset="0"/>
                </a:rPr>
                <a:t>4</a:t>
              </a:r>
              <a:endParaRPr lang="pt-BR" sz="6600" dirty="0">
                <a:solidFill>
                  <a:schemeClr val="accent6">
                    <a:lumMod val="50000"/>
                  </a:schemeClr>
                </a:solidFill>
                <a:latin typeface="Arial Black" panose="020B0A04020102020204" pitchFamily="34" charset="0"/>
              </a:endParaRPr>
            </a:p>
          </p:txBody>
        </p:sp>
      </p:grpSp>
    </p:spTree>
    <p:extLst>
      <p:ext uri="{BB962C8B-B14F-4D97-AF65-F5344CB8AC3E}">
        <p14:creationId xmlns:p14="http://schemas.microsoft.com/office/powerpoint/2010/main" val="16486181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09694" y="2164161"/>
            <a:ext cx="8064896" cy="707886"/>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CONCLUSIÓN</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37505336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539552" y="841276"/>
            <a:ext cx="4896544"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La profecía presenta un fuego verdadero y uno falso que </a:t>
            </a:r>
            <a:r>
              <a:rPr lang="es-ES" sz="2400" dirty="0" smtClean="0">
                <a:latin typeface="Arial" panose="020B0604020202020204" pitchFamily="34" charset="0"/>
                <a:cs typeface="Arial" panose="020B0604020202020204" pitchFamily="34" charset="0"/>
              </a:rPr>
              <a:t>descendieron del </a:t>
            </a:r>
            <a:r>
              <a:rPr lang="es-ES" sz="2400" dirty="0">
                <a:latin typeface="Arial" panose="020B0604020202020204" pitchFamily="34" charset="0"/>
                <a:cs typeface="Arial" panose="020B0604020202020204" pitchFamily="34" charset="0"/>
              </a:rPr>
              <a:t>cielo. El fuego verdadero que descendió del cielo en los días </a:t>
            </a:r>
            <a:r>
              <a:rPr lang="es-ES" sz="2400" dirty="0" smtClean="0">
                <a:latin typeface="Arial" panose="020B0604020202020204" pitchFamily="34" charset="0"/>
                <a:cs typeface="Arial" panose="020B0604020202020204" pitchFamily="34" charset="0"/>
              </a:rPr>
              <a:t>de Elías </a:t>
            </a:r>
            <a:r>
              <a:rPr lang="es-ES" sz="2400" dirty="0">
                <a:latin typeface="Arial" panose="020B0604020202020204" pitchFamily="34" charset="0"/>
                <a:cs typeface="Arial" panose="020B0604020202020204" pitchFamily="34" charset="0"/>
              </a:rPr>
              <a:t>está representado en la profecía como una obra sobrenatural del</a:t>
            </a:r>
          </a:p>
          <a:p>
            <a:pPr algn="ctr"/>
            <a:r>
              <a:rPr lang="es-ES" sz="2400" dirty="0">
                <a:latin typeface="Arial" panose="020B0604020202020204" pitchFamily="34" charset="0"/>
                <a:cs typeface="Arial" panose="020B0604020202020204" pitchFamily="34" charset="0"/>
              </a:rPr>
              <a:t>Espíritu Santo en Elías profético.</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20784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913284"/>
            <a:ext cx="4320480" cy="3046988"/>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A nosotros</a:t>
            </a:r>
          </a:p>
          <a:p>
            <a:pPr algn="ctr"/>
            <a:r>
              <a:rPr lang="es-ES" sz="2400" dirty="0">
                <a:latin typeface="Arial" panose="020B0604020202020204" pitchFamily="34" charset="0"/>
                <a:cs typeface="Arial" panose="020B0604020202020204" pitchFamily="34" charset="0"/>
              </a:rPr>
              <a:t>nos corresponde, en este momento de la historia más que nunca, </a:t>
            </a:r>
            <a:r>
              <a:rPr lang="es-ES" sz="2400" dirty="0" smtClean="0">
                <a:latin typeface="Arial" panose="020B0604020202020204" pitchFamily="34" charset="0"/>
                <a:cs typeface="Arial" panose="020B0604020202020204" pitchFamily="34" charset="0"/>
              </a:rPr>
              <a:t>orar por </a:t>
            </a:r>
            <a:r>
              <a:rPr lang="es-ES" sz="2400" dirty="0">
                <a:latin typeface="Arial" panose="020B0604020202020204" pitchFamily="34" charset="0"/>
                <a:cs typeface="Arial" panose="020B0604020202020204" pitchFamily="34" charset="0"/>
              </a:rPr>
              <a:t>la manifestación poderosa del Espíritu Santo a través del derramamiento</a:t>
            </a:r>
          </a:p>
          <a:p>
            <a:pPr algn="ctr"/>
            <a:r>
              <a:rPr lang="es-ES" sz="2400" dirty="0">
                <a:latin typeface="Arial" panose="020B0604020202020204" pitchFamily="34" charset="0"/>
                <a:cs typeface="Arial" panose="020B0604020202020204" pitchFamily="34" charset="0"/>
              </a:rPr>
              <a:t>de la lluvia tardía.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2149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51898" y="1417340"/>
            <a:ext cx="8064896" cy="1569660"/>
          </a:xfrm>
          <a:prstGeom prst="rect">
            <a:avLst/>
          </a:prstGeom>
          <a:noFill/>
        </p:spPr>
        <p:txBody>
          <a:bodyPr wrap="square" rtlCol="0">
            <a:spAutoFit/>
          </a:bodyPr>
          <a:lstStyle/>
          <a:p>
            <a:pPr algn="ctr"/>
            <a:r>
              <a:rPr lang="pt-BR" sz="2400" b="1" i="1" dirty="0">
                <a:latin typeface="Arial" panose="020B0604020202020204" pitchFamily="34" charset="0"/>
                <a:cs typeface="Arial" panose="020B0604020202020204" pitchFamily="34" charset="0"/>
              </a:rPr>
              <a:t> </a:t>
            </a:r>
            <a:r>
              <a:rPr lang="es-ES" sz="2400" b="1" i="1" dirty="0">
                <a:latin typeface="Arial" panose="020B0604020202020204" pitchFamily="34" charset="0"/>
                <a:cs typeface="Arial" panose="020B0604020202020204" pitchFamily="34" charset="0"/>
              </a:rPr>
              <a:t>Entonces cayó fuego de Jehová, y consumió el holocausto, la leña, las piedras y el polvo, y aun lamió el agua que estaba en la zanja</a:t>
            </a:r>
            <a:r>
              <a:rPr lang="es-ES" sz="2400" b="1" i="1" dirty="0" smtClean="0">
                <a:latin typeface="Arial" panose="020B0604020202020204" pitchFamily="34" charset="0"/>
                <a:cs typeface="Arial" panose="020B0604020202020204" pitchFamily="34" charset="0"/>
              </a:rPr>
              <a:t>.</a:t>
            </a:r>
          </a:p>
          <a:p>
            <a:pPr algn="ctr"/>
            <a:r>
              <a:rPr lang="pt-BR" sz="2400" b="1" i="1" dirty="0">
                <a:latin typeface="Arial" panose="020B0604020202020204" pitchFamily="34" charset="0"/>
                <a:cs typeface="Arial" panose="020B0604020202020204" pitchFamily="34" charset="0"/>
              </a:rPr>
              <a:t>1 Rey. 18:38</a:t>
            </a:r>
            <a:endParaRPr lang="pt-BR" sz="2400" b="1" i="1"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08694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38625" y="1993404"/>
            <a:ext cx="8064896" cy="707886"/>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 – </a:t>
            </a: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FUEGO EN LA BIBLIA</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610342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4032448" cy="954107"/>
          </a:xfrm>
          <a:prstGeom prst="rect">
            <a:avLst/>
          </a:prstGeom>
          <a:solidFill>
            <a:schemeClr val="accent6">
              <a:lumMod val="50000"/>
            </a:schemeClr>
          </a:solidFill>
        </p:spPr>
        <p:txBody>
          <a:bodyPr wrap="square" rtlCol="0">
            <a:spAutoFit/>
          </a:bodyPr>
          <a:lstStyle/>
          <a:p>
            <a:pPr algn="ct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La </a:t>
            </a:r>
            <a:r>
              <a:rPr lang="pt-BR" sz="2800" cap="all"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misión</a:t>
            </a: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 </a:t>
            </a:r>
            <a:r>
              <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de</a:t>
            </a:r>
          </a:p>
          <a:p>
            <a:pPr algn="ctr"/>
            <a:r>
              <a:rPr lang="pt-BR" sz="2800" cap="all"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Jesús</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76528"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1</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507927" y="1849388"/>
            <a:ext cx="4136081" cy="1938992"/>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Mateo 3:11 y Lucas 3:16, Juan el Bautista dijo que cuando el Mesías viniera bautizaría “con el Espíritu Santo y con fuego”. </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1039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aixaDeTexto 2"/>
          <p:cNvSpPr txBox="1"/>
          <p:nvPr/>
        </p:nvSpPr>
        <p:spPr>
          <a:xfrm>
            <a:off x="467544" y="553244"/>
            <a:ext cx="4536504" cy="954107"/>
          </a:xfrm>
          <a:prstGeom prst="rect">
            <a:avLst/>
          </a:prstGeom>
          <a:solidFill>
            <a:schemeClr val="accent6">
              <a:lumMod val="50000"/>
            </a:schemeClr>
          </a:solidFill>
        </p:spPr>
        <p:txBody>
          <a:bodyPr wrap="square" rtlCol="0">
            <a:spAutoFit/>
          </a:bodyPr>
          <a:lstStyle/>
          <a:p>
            <a:pPr algn="ctr"/>
            <a:r>
              <a:rPr lang="pt-BR" sz="2800" cap="all"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En</a:t>
            </a:r>
            <a:r>
              <a:rPr lang="pt-BR" sz="2800" cap="all"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 </a:t>
            </a:r>
            <a:r>
              <a:rPr lang="pt-BR" sz="2800" cap="all"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el</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a:p>
            <a:pPr algn="ctr"/>
            <a:r>
              <a:rPr lang="pt-BR" sz="2800" cap="all"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rPr>
              <a:t>Pentecostés</a:t>
            </a:r>
            <a:endParaRPr lang="pt-BR" sz="2800" cap="all"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rial" panose="020B0604020202020204" pitchFamily="34" charset="0"/>
              <a:cs typeface="Arial" panose="020B0604020202020204" pitchFamily="34" charset="0"/>
            </a:endParaRPr>
          </a:p>
        </p:txBody>
      </p:sp>
      <p:sp>
        <p:nvSpPr>
          <p:cNvPr id="4" name="CaixaDeTexto 3"/>
          <p:cNvSpPr txBox="1"/>
          <p:nvPr/>
        </p:nvSpPr>
        <p:spPr>
          <a:xfrm>
            <a:off x="-65239" y="160102"/>
            <a:ext cx="1168910" cy="1862048"/>
          </a:xfrm>
          <a:prstGeom prst="rect">
            <a:avLst/>
          </a:prstGeom>
          <a:noFill/>
        </p:spPr>
        <p:txBody>
          <a:bodyPr wrap="none" rtlCol="0">
            <a:spAutoFit/>
          </a:bodyPr>
          <a:lstStyle/>
          <a:p>
            <a:r>
              <a:rPr lang="pt-BR" sz="11500" dirty="0" smtClean="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rPr>
              <a:t>2</a:t>
            </a:r>
            <a:endParaRPr lang="pt-BR" sz="11500" dirty="0">
              <a:ln>
                <a:solidFill>
                  <a:schemeClr val="bg1"/>
                </a:solidFill>
              </a:ln>
              <a:solidFill>
                <a:schemeClr val="accent6">
                  <a:lumMod val="50000"/>
                </a:schemeClr>
              </a:solidFill>
              <a:effectLst>
                <a:outerShdw blurRad="38100" dist="38100" dir="2700000" algn="tl">
                  <a:srgbClr val="000000">
                    <a:alpha val="43137"/>
                  </a:srgbClr>
                </a:outerShdw>
              </a:effectLst>
              <a:latin typeface="Arial Black" panose="020B0A04020102020204" pitchFamily="34" charset="0"/>
            </a:endParaRPr>
          </a:p>
        </p:txBody>
      </p:sp>
      <p:sp>
        <p:nvSpPr>
          <p:cNvPr id="5" name="CaixaDeTexto 4"/>
          <p:cNvSpPr txBox="1"/>
          <p:nvPr/>
        </p:nvSpPr>
        <p:spPr>
          <a:xfrm>
            <a:off x="617700" y="1561356"/>
            <a:ext cx="7920880"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“Cuando llegó el día de Pentecostés, estaban todos unánimes juntos. Y de repente vino del cielo un estruendo como de un viento recio que soplaba, el cual llenó toda la casa donde estaban sentados; y se les aparecieron lenguas repartidas, como de fuego, asentándose sobre cada uno de ellos. Y fueron todos llenos del Espíritu Santo, y comenzaron a hablar en otras lenguas, según el Espíritu les daba que hablasen”.</a:t>
            </a:r>
            <a:endParaRPr lang="pt-BR" sz="2400" dirty="0" smtClean="0">
              <a:latin typeface="Arial" panose="020B0604020202020204" pitchFamily="34" charset="0"/>
              <a:cs typeface="Arial" panose="020B0604020202020204" pitchFamily="34" charset="0"/>
            </a:endParaRPr>
          </a:p>
          <a:p>
            <a:pPr algn="ctr"/>
            <a:r>
              <a:rPr lang="pt-BR" sz="2400" dirty="0" err="1">
                <a:latin typeface="Arial" panose="020B0604020202020204" pitchFamily="34" charset="0"/>
                <a:cs typeface="Arial" panose="020B0604020202020204" pitchFamily="34" charset="0"/>
              </a:rPr>
              <a:t>Hechos</a:t>
            </a:r>
            <a:r>
              <a:rPr lang="pt-BR" sz="2400" dirty="0">
                <a:latin typeface="Arial" panose="020B0604020202020204" pitchFamily="34" charset="0"/>
                <a:cs typeface="Arial" panose="020B0604020202020204" pitchFamily="34" charset="0"/>
              </a:rPr>
              <a:t> </a:t>
            </a:r>
            <a:r>
              <a:rPr lang="pt-BR" sz="2400" dirty="0" smtClean="0">
                <a:latin typeface="Arial" panose="020B0604020202020204" pitchFamily="34" charset="0"/>
                <a:cs typeface="Arial" panose="020B0604020202020204" pitchFamily="34" charset="0"/>
              </a:rPr>
              <a:t>2:1-4</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29928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ixaDeTexto 1"/>
          <p:cNvSpPr txBox="1"/>
          <p:nvPr/>
        </p:nvSpPr>
        <p:spPr>
          <a:xfrm>
            <a:off x="615173" y="1849388"/>
            <a:ext cx="8064896" cy="1323439"/>
          </a:xfrm>
          <a:prstGeom prst="rect">
            <a:avLst/>
          </a:prstGeom>
          <a:noFill/>
        </p:spPr>
        <p:txBody>
          <a:bodyPr wrap="square" rtlCol="0">
            <a:spAutoFit/>
          </a:bodyPr>
          <a:lstStyle/>
          <a:p>
            <a:pPr algn="ctr"/>
            <a:r>
              <a:rPr lang="pt-BR"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II – </a:t>
            </a:r>
            <a:r>
              <a:rPr lang="es-ES"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rPr>
              <a:t>PROMESA DEL ENVÍO DEL ESPÍRITU</a:t>
            </a:r>
            <a:endParaRPr lang="pt-BR"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Black" panose="020B0A04020102020204" pitchFamily="34" charset="0"/>
              <a:cs typeface="Arial" panose="020B0604020202020204" pitchFamily="34" charset="0"/>
            </a:endParaRPr>
          </a:p>
        </p:txBody>
      </p:sp>
    </p:spTree>
    <p:extLst>
      <p:ext uri="{BB962C8B-B14F-4D97-AF65-F5344CB8AC3E}">
        <p14:creationId xmlns:p14="http://schemas.microsoft.com/office/powerpoint/2010/main" val="2327091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251520" y="769268"/>
            <a:ext cx="5184576" cy="3416320"/>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En Malaquías, “el día de Jehová, grande y terrible” está precedido por el envío del profeta Elías. En Joel, ese día está precedido por una manifestación especial del derramamiento del Espíritu Santo (Joel 2:28-31) a través de la figura de las lluvias temprana y tardía </a:t>
            </a:r>
            <a:endParaRPr lang="es-ES" sz="2400" dirty="0" smtClean="0">
              <a:latin typeface="Arial" panose="020B0604020202020204" pitchFamily="34" charset="0"/>
              <a:cs typeface="Arial" panose="020B0604020202020204" pitchFamily="34" charset="0"/>
            </a:endParaRPr>
          </a:p>
          <a:p>
            <a:pPr algn="ctr"/>
            <a:r>
              <a:rPr lang="es-ES" sz="2400" dirty="0" smtClean="0">
                <a:latin typeface="Arial" panose="020B0604020202020204" pitchFamily="34" charset="0"/>
                <a:cs typeface="Arial" panose="020B0604020202020204" pitchFamily="34" charset="0"/>
              </a:rPr>
              <a:t>(</a:t>
            </a:r>
            <a:r>
              <a:rPr lang="es-ES" sz="2400" dirty="0">
                <a:latin typeface="Arial" panose="020B0604020202020204" pitchFamily="34" charset="0"/>
                <a:cs typeface="Arial" panose="020B0604020202020204" pitchFamily="34" charset="0"/>
              </a:rPr>
              <a:t>Joel 2:23).</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52930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aixaDeTexto 4"/>
          <p:cNvSpPr txBox="1"/>
          <p:nvPr/>
        </p:nvSpPr>
        <p:spPr>
          <a:xfrm>
            <a:off x="467544" y="769268"/>
            <a:ext cx="5040560" cy="2677656"/>
          </a:xfrm>
          <a:prstGeom prst="rect">
            <a:avLst/>
          </a:prstGeom>
          <a:noFill/>
        </p:spPr>
        <p:txBody>
          <a:bodyPr wrap="square" rtlCol="0">
            <a:spAutoFit/>
          </a:bodyPr>
          <a:lstStyle/>
          <a:p>
            <a:pPr algn="ctr"/>
            <a:r>
              <a:rPr lang="es-ES" sz="2400" dirty="0">
                <a:latin typeface="Arial" panose="020B0604020202020204" pitchFamily="34" charset="0"/>
                <a:cs typeface="Arial" panose="020B0604020202020204" pitchFamily="34" charset="0"/>
              </a:rPr>
              <a:t>Pedro testificó que el primer cumplimiento de esa manifestación</a:t>
            </a:r>
          </a:p>
          <a:p>
            <a:pPr algn="ctr"/>
            <a:r>
              <a:rPr lang="es-ES" sz="2400" dirty="0">
                <a:latin typeface="Arial" panose="020B0604020202020204" pitchFamily="34" charset="0"/>
                <a:cs typeface="Arial" panose="020B0604020202020204" pitchFamily="34" charset="0"/>
              </a:rPr>
              <a:t>especial del Espíritu Santo ocurrió justamente en ocasión del </a:t>
            </a:r>
            <a:r>
              <a:rPr lang="es-ES" sz="2400" dirty="0" smtClean="0">
                <a:latin typeface="Arial" panose="020B0604020202020204" pitchFamily="34" charset="0"/>
                <a:cs typeface="Arial" panose="020B0604020202020204" pitchFamily="34" charset="0"/>
              </a:rPr>
              <a:t>Pentecostés (</a:t>
            </a:r>
            <a:r>
              <a:rPr lang="es-ES" sz="2400" dirty="0" err="1" smtClean="0">
                <a:latin typeface="Arial" panose="020B0604020202020204" pitchFamily="34" charset="0"/>
                <a:cs typeface="Arial" panose="020B0604020202020204" pitchFamily="34" charset="0"/>
              </a:rPr>
              <a:t>Hech</a:t>
            </a:r>
            <a:r>
              <a:rPr lang="es-ES" sz="2400" dirty="0">
                <a:latin typeface="Arial" panose="020B0604020202020204" pitchFamily="34" charset="0"/>
                <a:cs typeface="Arial" panose="020B0604020202020204" pitchFamily="34" charset="0"/>
              </a:rPr>
              <a:t>. 2:16-21). Esa fue la primera lluvia, la lluvia temprana.</a:t>
            </a:r>
            <a:endParaRPr lang="pt-BR" sz="24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59970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1507</TotalTime>
  <Words>920</Words>
  <Application>Microsoft Office PowerPoint</Application>
  <PresentationFormat>Apresentação na tela (16:10)</PresentationFormat>
  <Paragraphs>75</Paragraphs>
  <Slides>29</Slides>
  <Notes>0</Notes>
  <HiddenSlides>0</HiddenSlides>
  <MMClips>0</MMClips>
  <ScaleCrop>false</ScaleCrop>
  <HeadingPairs>
    <vt:vector size="4" baseType="variant">
      <vt:variant>
        <vt:lpstr>Tema</vt:lpstr>
      </vt:variant>
      <vt:variant>
        <vt:i4>1</vt:i4>
      </vt:variant>
      <vt:variant>
        <vt:lpstr>Títulos de slides</vt:lpstr>
      </vt:variant>
      <vt:variant>
        <vt:i4>29</vt:i4>
      </vt:variant>
    </vt:vector>
  </HeadingPairs>
  <TitlesOfParts>
    <vt:vector size="30"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Alana</dc:creator>
  <cp:lastModifiedBy>Alana</cp:lastModifiedBy>
  <cp:revision>43</cp:revision>
  <dcterms:created xsi:type="dcterms:W3CDTF">2015-11-15T14:39:19Z</dcterms:created>
  <dcterms:modified xsi:type="dcterms:W3CDTF">2015-11-30T10:18:37Z</dcterms:modified>
</cp:coreProperties>
</file>