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715000" type="screen16x1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82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6374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049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90500"/>
            <a:ext cx="2057400" cy="4064000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90500"/>
            <a:ext cx="6019800" cy="4064000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55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775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8307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111250"/>
            <a:ext cx="4038600" cy="3143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29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65352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42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89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6870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15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997A2-5D7F-498B-B11D-EBC62BEAA5D5}" type="datetimeFigureOut">
              <a:rPr lang="pt-BR" smtClean="0"/>
              <a:t>29/11/2015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D3737-0D23-418B-B9E8-B7D5E04D4C6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5848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886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251520" y="1417340"/>
            <a:ext cx="486366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la Biblia el evangelio está relacionado a las buenas nuevas de salvación. Sin embargo, el mensajero de Apocalipsis no anuncia un evangelio cualquiera. No es simplemente un evangelio o algún evangelio, sino el evangelio eterno.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80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92200" y="1561356"/>
            <a:ext cx="42844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¿Qué grupo religioso tendría las características para presentar ese evangelio eterno?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103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21043" y="1417340"/>
            <a:ext cx="450362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Evangélicos protestantes: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51161" y="2087535"/>
            <a:ext cx="570501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este grupo se caracteriza por todos los que no son católicos o que surgieron después de la reforma de la iglesia en la Edad Media. Entre las iglesias de ese grupo están todos los evangélicos tradicionales, conservadores o liberales, pentecostales o no, etc.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844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21043" y="1417340"/>
            <a:ext cx="450362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Católicos: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1520" y="2097914"/>
            <a:ext cx="617832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Para os católicos, la salvación no se alcanza por las obras de la ley, ni por la gracia mediante la fe, sino a través de los sacramentos de la iglesia. Ellos son: el bautismo, la confirmación, la eucaristía, la penitencia, la unción de los enfermos, la orden y el matrimonio.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335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-21043" y="1417340"/>
            <a:ext cx="450362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Adventistas </a:t>
            </a:r>
            <a:r>
              <a:rPr lang="pt-B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Séptimo</a:t>
            </a:r>
            <a:r>
              <a:rPr lang="pt-B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Día</a:t>
            </a:r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t-B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23528" y="2281436"/>
            <a:ext cx="541698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 modelo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ese evangelio es el cordero que fue muerto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Gén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3:21) y la gracia comunicada a nuestros primeros padres inmediatamente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 la caída.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82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4647645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cap="all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Evangelio</a:t>
            </a:r>
            <a:r>
              <a:rPr lang="pt-BR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eterno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1520" y="1297923"/>
            <a:ext cx="47424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Podemos notar que el mensaje del evangelio eterno está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presentado por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remanente de la profecía bíblica, un pueblo que surgió especialmente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para restaurar esa y otras verdades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12:17; 14:12).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70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Temed a Dios y dadle gloria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11560" y="1633364"/>
            <a:ext cx="47424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Temer a Dios significa obedecerlo en guardar sus mandamientos.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temor al Señor y la observancia de los mandamientos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siempre aparecen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juntos.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9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Temed a Dios y dadle gloria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84294" y="1705372"/>
            <a:ext cx="47424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Dar gloria a Dios tiene que ver con el cuidado de nuestro cuerpo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como el templo del Espíritu Santo (1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Cor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6:19, 20; 10:31).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48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Temed a Dios y dadle gloria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37963" y="374593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69209" y="1489348"/>
            <a:ext cx="5976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Comprenderemos entonces que el mensajero de Apocalipsis 14:6, 7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tiene un mensaje especial relacionado con la observancia de los mandamientos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 Dios y con el cuidado del cuerpo (salud). Esas características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también señalan a la Iglesia Adventista del Séptimo Día.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39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Llegó la hora de su juicio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83320" y="1489348"/>
            <a:ext cx="59766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Entendemos que la hora del juicio presentada en Apocalipsis 14:7 está íntimamente ligada a la purificación del santuario de Daniel 8:14. Esos textos presentan como telón de fondo toda la historia del movimiento millerita y el gran chasco del 22 de octubre de 1844 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Apoc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10:10).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32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36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Adorad a aquel que hizo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669209" y="1489348"/>
            <a:ext cx="59766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la Biblia aparecen varias veces juntas o cercanas las palabras cielo, tierra y mar. Cuando eso sucede, la Palabra de Dios nos está remitiendo al relato de la Creación, donde tenemos una clara referencia al Dios que hizo, al Dios creador (Sal. 146:5, 6;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Éxo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20:11).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7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Adorad a aquel que hizo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26983" y="1705372"/>
            <a:ext cx="48531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el relato de la Creación, de acuerdo a lo descrito en Génesis 1 y 2, descubrimos el significado y el porqué de adorar “a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aquel</a:t>
            </a:r>
          </a:p>
          <a:p>
            <a:pPr algn="ctr"/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que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hizo”.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55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Adorad a aquel que hizo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51520" y="1417340"/>
            <a:ext cx="5774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En Génesis 2:2, 3, encontramos lo siguiente: “Y acabó Dios en el día séptimo la obra que hizo; y reposó el día séptimo de toda la obra que hizo. Y bendijo Dios al día séptimo, y lo santificó, porque en él reposó de toda la obra que había hecho en la creación”.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62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Adorad a aquel que hizo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03817" y="1489348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“Acuérdate del sábado para santificarlo. Seis días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trabajarás y harás toda tu obra, pero el séptimo día es de reposo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para Jehová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, tu Dios; no hagas en él obra alguna, tú, ni tu hijo, ni tu hija, ni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tu siervo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, ni tu criada, ni tu bestia, ni el extranjero que está dentro de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tus puertas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”. El último versículo, el 11, concluye mostrando el motivo por</a:t>
            </a:r>
          </a:p>
          <a:p>
            <a:pPr algn="ctr"/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cual el séptimo día es un día santo: “porque en seis días hizo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Jehová los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cielos y la tierra, el mar, y todas las cosas que en ellos hay, y </a:t>
            </a:r>
            <a:r>
              <a:rPr lang="es-E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reposó en </a:t>
            </a:r>
            <a:r>
              <a:rPr lang="es-ES" sz="2000" dirty="0">
                <a:latin typeface="Arial" panose="020B0604020202020204" pitchFamily="34" charset="0"/>
                <a:cs typeface="Arial" panose="020B0604020202020204" pitchFamily="34" charset="0"/>
              </a:rPr>
              <a:t>el séptimo día; por tanto, Jehová bendijo el sábado y lo santificó”.</a:t>
            </a:r>
            <a:r>
              <a:rPr lang="pt-BR" sz="2000" i="1" dirty="0" smtClean="0">
                <a:latin typeface="Arial" panose="020B0604020202020204" pitchFamily="34" charset="0"/>
                <a:cs typeface="Arial" panose="020B0604020202020204" pitchFamily="34" charset="0"/>
              </a:rPr>
              <a:t>Êxodo 20:8-11</a:t>
            </a:r>
            <a:endParaRPr lang="pt-BR" sz="2000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20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467544" y="553244"/>
            <a:ext cx="6552728" cy="52322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800" cap="all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Adorad a aquel que hizo</a:t>
            </a:r>
            <a:endParaRPr lang="pt-BR" sz="2800" cap="all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80652" y="363304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</a:t>
            </a:r>
            <a:endParaRPr lang="pt-BR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58442" y="1705372"/>
            <a:ext cx="48245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sábado fue instituido por Dios como un recuerdo constante de la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Creación. Adorar a Dios en el sábado significa reconocerlo como nuestro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Dios Creador y Sustentador.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00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54498" y="1201316"/>
            <a:ext cx="43176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Concluimos que el mensajero de Apocalipsis 14:6, 7 tiene su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cumplimiento profético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con el surgimiento de la Iglesia Adventista del Séptimo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Día después del 22 de octubre de 1844.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83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971600" y="1705372"/>
            <a:ext cx="43176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movimiento adventista es el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único que cumple todas las características del mensaje proclamado por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ángel.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187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754498" y="1201316"/>
            <a:ext cx="43176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Después de conocer el mensaje de hoy, ¿a cuántos les gustaría vivir</a:t>
            </a:r>
          </a:p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y predicar el mensaje del ángel de Apocalipsis 14:6 y 7?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11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1560" y="1705372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Vi volar por en medio del cielo a otro ángel, que tenía el evangelio eterno para predicarlo a los moradores de la tierra, a toda nación, tribu, lengua y 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pueblo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63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83568" y="1217299"/>
            <a:ext cx="8064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  <a:r>
              <a:rPr lang="es-E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 diciendo a gran voz: Temed a Dios, y dadle gloria, porque la hora de su juicio ha llegado; y adorad a aquel que hizo el cielo y la tierra, el mar y las fuentes de las aguas</a:t>
            </a:r>
            <a:r>
              <a:rPr lang="es-ES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pt-BR" sz="24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t-BR" sz="24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Apocalipsis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14:6, 7</a:t>
            </a:r>
          </a:p>
        </p:txBody>
      </p:sp>
    </p:spTree>
    <p:extLst>
      <p:ext uri="{BB962C8B-B14F-4D97-AF65-F5344CB8AC3E}">
        <p14:creationId xmlns:p14="http://schemas.microsoft.com/office/powerpoint/2010/main" val="285086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2065412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I. ¿CUÁL ES EL SIGNIFICADO DE ÁNGEL?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4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33660" y="1057300"/>
            <a:ext cx="496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Ángel es una palabra procedente del griego (NT)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angelos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 que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significa “mensajero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” . En la Biblia ángel puede referirse tanto a seres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celestiales como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 ser humano, cuando este actúa como un mensajero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 Dios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Luc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7:24; 9:52; </a:t>
            </a:r>
            <a:r>
              <a:rPr lang="es-ES" sz="2400" dirty="0" err="1">
                <a:latin typeface="Arial" panose="020B0604020202020204" pitchFamily="34" charset="0"/>
                <a:cs typeface="Arial" panose="020B0604020202020204" pitchFamily="34" charset="0"/>
              </a:rPr>
              <a:t>Sant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. 2:25).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7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043608" y="1057300"/>
            <a:ext cx="392756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El hecho de que el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mensajero esté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volando en medio del cielo y proclamando su mensaje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en voz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alta nos hace entender que ese es un mensaje urgente y que no </a:t>
            </a:r>
            <a:r>
              <a:rPr lang="es-E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hay tiempo </a:t>
            </a:r>
            <a:r>
              <a:rPr lang="es-ES" sz="2400" dirty="0">
                <a:latin typeface="Arial" panose="020B0604020202020204" pitchFamily="34" charset="0"/>
                <a:cs typeface="Arial" panose="020B0604020202020204" pitchFamily="34" charset="0"/>
              </a:rPr>
              <a:t>que perder.</a:t>
            </a:r>
            <a:endParaRPr lang="pt-BR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119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615173" y="1849388"/>
            <a:ext cx="80648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II. CARACTERÍSTICAS DEL MENSAJE DEL PRIMER ÁNGEL</a:t>
            </a:r>
            <a:endParaRPr lang="pt-BR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091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263951" y="719863"/>
            <a:ext cx="6947084" cy="1107996"/>
            <a:chOff x="263951" y="719863"/>
            <a:chExt cx="6947084" cy="1107996"/>
          </a:xfrm>
        </p:grpSpPr>
        <p:sp>
          <p:nvSpPr>
            <p:cNvPr id="2" name="CaixaDeTexto 1"/>
            <p:cNvSpPr txBox="1"/>
            <p:nvPr/>
          </p:nvSpPr>
          <p:spPr>
            <a:xfrm>
              <a:off x="611560" y="1043029"/>
              <a:ext cx="6599475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predica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el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evangelio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eterno;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CaixaDeTexto 3"/>
            <p:cNvSpPr txBox="1"/>
            <p:nvPr/>
          </p:nvSpPr>
          <p:spPr>
            <a:xfrm>
              <a:off x="263951" y="719863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1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2" name="Grupo 11"/>
          <p:cNvGrpSpPr/>
          <p:nvPr/>
        </p:nvGrpSpPr>
        <p:grpSpPr>
          <a:xfrm>
            <a:off x="798741" y="1689359"/>
            <a:ext cx="7301651" cy="1107996"/>
            <a:chOff x="798741" y="1689359"/>
            <a:chExt cx="7301651" cy="1107996"/>
          </a:xfrm>
        </p:grpSpPr>
        <p:sp>
          <p:nvSpPr>
            <p:cNvPr id="5" name="CaixaDeTexto 4"/>
            <p:cNvSpPr txBox="1"/>
            <p:nvPr/>
          </p:nvSpPr>
          <p:spPr>
            <a:xfrm>
              <a:off x="1187624" y="1827859"/>
              <a:ext cx="6912768" cy="830997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pt-BR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proclama que </a:t>
              </a:r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todos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teman a Dios y le den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gloria;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CaixaDeTexto 5"/>
            <p:cNvSpPr txBox="1"/>
            <p:nvPr/>
          </p:nvSpPr>
          <p:spPr>
            <a:xfrm>
              <a:off x="798741" y="1689359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2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1403648" y="2658856"/>
            <a:ext cx="7247548" cy="1107996"/>
            <a:chOff x="1403648" y="2658856"/>
            <a:chExt cx="7247548" cy="1107996"/>
          </a:xfrm>
        </p:grpSpPr>
        <p:sp>
          <p:nvSpPr>
            <p:cNvPr id="7" name="CaixaDeTexto 6"/>
            <p:cNvSpPr txBox="1"/>
            <p:nvPr/>
          </p:nvSpPr>
          <p:spPr>
            <a:xfrm>
              <a:off x="1835696" y="2987977"/>
              <a:ext cx="6815500" cy="461665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presenta que llegó la hora del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juicio;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CaixaDeTexto 7"/>
            <p:cNvSpPr txBox="1"/>
            <p:nvPr/>
          </p:nvSpPr>
          <p:spPr>
            <a:xfrm>
              <a:off x="1403648" y="2658856"/>
              <a:ext cx="748923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3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Grupo 13"/>
          <p:cNvGrpSpPr/>
          <p:nvPr/>
        </p:nvGrpSpPr>
        <p:grpSpPr>
          <a:xfrm>
            <a:off x="1979712" y="3753361"/>
            <a:ext cx="6972613" cy="1200329"/>
            <a:chOff x="1979712" y="3753361"/>
            <a:chExt cx="6972613" cy="1200329"/>
          </a:xfrm>
        </p:grpSpPr>
        <p:sp>
          <p:nvSpPr>
            <p:cNvPr id="9" name="CaixaDeTexto 8"/>
            <p:cNvSpPr txBox="1"/>
            <p:nvPr/>
          </p:nvSpPr>
          <p:spPr>
            <a:xfrm>
              <a:off x="2471605" y="3753361"/>
              <a:ext cx="6480720" cy="1200329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pt-BR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s-E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llama a todos a adorar a quien hizo el cielo, la tierra, el mar y las fuentes de las </a:t>
              </a:r>
              <a:r>
                <a:rPr lang="es-ES" sz="2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aguas;</a:t>
              </a:r>
              <a:endParaRPr lang="pt-BR" sz="2400" b="1" dirty="0" smtClea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CaixaDeTexto 9"/>
            <p:cNvSpPr txBox="1"/>
            <p:nvPr/>
          </p:nvSpPr>
          <p:spPr>
            <a:xfrm>
              <a:off x="1979712" y="3837736"/>
              <a:ext cx="712136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6600" dirty="0" smtClean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4</a:t>
              </a:r>
              <a:endParaRPr lang="pt-BR" sz="6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725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1095</Words>
  <Application>Microsoft Office PowerPoint</Application>
  <PresentationFormat>Apresentação na tela (16:10)</PresentationFormat>
  <Paragraphs>85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Alana</dc:creator>
  <cp:lastModifiedBy>Alana</cp:lastModifiedBy>
  <cp:revision>15</cp:revision>
  <dcterms:created xsi:type="dcterms:W3CDTF">2015-11-15T14:39:19Z</dcterms:created>
  <dcterms:modified xsi:type="dcterms:W3CDTF">2015-11-29T19:45:34Z</dcterms:modified>
</cp:coreProperties>
</file>