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6" r:id="rId7"/>
    <p:sldId id="264" r:id="rId8"/>
    <p:sldId id="271" r:id="rId9"/>
    <p:sldId id="283" r:id="rId10"/>
    <p:sldId id="284" r:id="rId11"/>
    <p:sldId id="285" r:id="rId12"/>
    <p:sldId id="286" r:id="rId13"/>
    <p:sldId id="287" r:id="rId14"/>
    <p:sldId id="288" r:id="rId15"/>
    <p:sldId id="263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300" r:id="rId26"/>
    <p:sldId id="298" r:id="rId27"/>
    <p:sldId id="299" r:id="rId28"/>
    <p:sldId id="301" r:id="rId29"/>
  </p:sldIdLst>
  <p:sldSz cx="9144000" cy="5715000" type="screen16x1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882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374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495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55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775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307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291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535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42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389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687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15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5848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86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111137" y="697260"/>
            <a:ext cx="8781343" cy="1323439"/>
            <a:chOff x="39128" y="564533"/>
            <a:chExt cx="8781343" cy="1323439"/>
          </a:xfrm>
        </p:grpSpPr>
        <p:sp>
          <p:nvSpPr>
            <p:cNvPr id="2" name="CaixaDeTexto 1"/>
            <p:cNvSpPr txBox="1"/>
            <p:nvPr/>
          </p:nvSpPr>
          <p:spPr>
            <a:xfrm>
              <a:off x="665390" y="966964"/>
              <a:ext cx="8155081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Tendría ante sí libros de memorias (Mal. 3:16).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39128" y="564533"/>
              <a:ext cx="92545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D</a:t>
              </a:r>
              <a:endParaRPr lang="pt-BR" sz="80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9" name="Grupo 8"/>
          <p:cNvGrpSpPr/>
          <p:nvPr/>
        </p:nvGrpSpPr>
        <p:grpSpPr>
          <a:xfrm>
            <a:off x="136648" y="1763350"/>
            <a:ext cx="8755831" cy="1323439"/>
            <a:chOff x="64639" y="1630623"/>
            <a:chExt cx="8755831" cy="1323439"/>
          </a:xfrm>
        </p:grpSpPr>
        <p:sp>
          <p:nvSpPr>
            <p:cNvPr id="5" name="CaixaDeTexto 4"/>
            <p:cNvSpPr txBox="1"/>
            <p:nvPr/>
          </p:nvSpPr>
          <p:spPr>
            <a:xfrm>
              <a:off x="665389" y="1848620"/>
              <a:ext cx="8155081" cy="83099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Perdonaría a su pueblo en el día de su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actuación</a:t>
              </a:r>
            </a:p>
            <a:p>
              <a:pPr algn="ctr"/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(Mal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. 3:17).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64639" y="1630623"/>
              <a:ext cx="92525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0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E</a:t>
              </a:r>
              <a:endParaRPr lang="pt-BR" sz="80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136648" y="2974221"/>
            <a:ext cx="8755832" cy="1323439"/>
            <a:chOff x="64639" y="2841494"/>
            <a:chExt cx="8755832" cy="1323439"/>
          </a:xfrm>
        </p:grpSpPr>
        <p:sp>
          <p:nvSpPr>
            <p:cNvPr id="7" name="CaixaDeTexto 6"/>
            <p:cNvSpPr txBox="1"/>
            <p:nvPr/>
          </p:nvSpPr>
          <p:spPr>
            <a:xfrm>
              <a:off x="665389" y="3061792"/>
              <a:ext cx="8155082" cy="83099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Por fin, haría diferencia entre el justo y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el</a:t>
              </a:r>
            </a:p>
            <a:p>
              <a:pPr algn="ctr"/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impío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s-E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Ma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l3. :18).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64639" y="2841494"/>
              <a:ext cx="869149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0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F</a:t>
              </a:r>
              <a:endParaRPr lang="pt-BR" sz="80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335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83568" y="553244"/>
            <a:ext cx="5040560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juicio investigador de 1844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108520" y="159337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95536" y="1633364"/>
            <a:ext cx="848116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“La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venida de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Cristo como nuestro Sumo Sacerdote al lugar santísimo para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 purificación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del santuario, de la que se habla en Daniel 8:14; la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venida del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Hijo del hombre al lugar donde está el Anciano de días, tal como está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presentada en Daniel 7:13; y la venida del Señor a su templo,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predicha por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Malaquías, son descripciones del mismo acontecimiento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[…]”</a:t>
            </a:r>
          </a:p>
          <a:p>
            <a:pPr algn="ctr"/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El gran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conflicto, p. 422)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56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111137" y="121196"/>
            <a:ext cx="8781343" cy="1323439"/>
            <a:chOff x="39128" y="564533"/>
            <a:chExt cx="8781343" cy="1323439"/>
          </a:xfrm>
        </p:grpSpPr>
        <p:sp>
          <p:nvSpPr>
            <p:cNvPr id="2" name="CaixaDeTexto 1"/>
            <p:cNvSpPr txBox="1"/>
            <p:nvPr/>
          </p:nvSpPr>
          <p:spPr>
            <a:xfrm>
              <a:off x="665390" y="741648"/>
              <a:ext cx="8155081" cy="83099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La purificación del santuario (Dan. 8:14) marca el inicio del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juicio investigador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el 22 de octubre de 1844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39128" y="564533"/>
              <a:ext cx="92545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A</a:t>
              </a:r>
              <a:endParaRPr lang="pt-BR" sz="80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9" name="Grupo 8"/>
          <p:cNvGrpSpPr/>
          <p:nvPr/>
        </p:nvGrpSpPr>
        <p:grpSpPr>
          <a:xfrm>
            <a:off x="136648" y="1201316"/>
            <a:ext cx="8755831" cy="1716417"/>
            <a:chOff x="64639" y="1630623"/>
            <a:chExt cx="8755831" cy="1716417"/>
          </a:xfrm>
        </p:grpSpPr>
        <p:sp>
          <p:nvSpPr>
            <p:cNvPr id="5" name="CaixaDeTexto 4"/>
            <p:cNvSpPr txBox="1"/>
            <p:nvPr/>
          </p:nvSpPr>
          <p:spPr>
            <a:xfrm>
              <a:off x="665389" y="1777380"/>
              <a:ext cx="8155081" cy="1569660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La venida del Hijo del Hombre y el anciano de días (Dan.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7:13) también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es una referencia al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paso</a:t>
              </a:r>
            </a:p>
            <a:p>
              <a:pPr algn="ctr"/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de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Cristo del lugar santo al</a:t>
              </a:r>
            </a:p>
            <a:p>
              <a:pPr algn="ctr"/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santísimo para realizar un juicio investigador.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64639" y="1630623"/>
              <a:ext cx="98296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0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B</a:t>
              </a:r>
              <a:endParaRPr lang="pt-BR" sz="80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111137" y="2857500"/>
            <a:ext cx="8755832" cy="1442488"/>
            <a:chOff x="64639" y="2758197"/>
            <a:chExt cx="8755832" cy="1442488"/>
          </a:xfrm>
        </p:grpSpPr>
        <p:sp>
          <p:nvSpPr>
            <p:cNvPr id="7" name="CaixaDeTexto 6"/>
            <p:cNvSpPr txBox="1"/>
            <p:nvPr/>
          </p:nvSpPr>
          <p:spPr>
            <a:xfrm>
              <a:off x="665389" y="3000356"/>
              <a:ext cx="8155082" cy="120032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La venida del ángel del pacto a su templo (Mal 3:1) es la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misma referencia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del inicio del juicio investigador de Daniel 7:13 y 8:14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64639" y="2758197"/>
              <a:ext cx="98296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0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C</a:t>
              </a:r>
              <a:endParaRPr lang="pt-BR" sz="80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341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36417" y="769268"/>
            <a:ext cx="41044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Malaquías presenta primero el juicio investigador que comenzó el 22 de octubre de 1844- y, posteriormente, el juicio ejecutivo en el día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grande y terrible del Señor (Mal. 3:5;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Jud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14, 15; Mal 3:18; 4:1-3, 5).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13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586455" y="1561356"/>
            <a:ext cx="8064896" cy="25545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s-E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O SEA, EL MENSAJE CENTRAL DEL LIBRO DE MALAQUÍAS</a:t>
            </a:r>
          </a:p>
          <a:p>
            <a:pPr algn="ctr"/>
            <a:r>
              <a:rPr lang="es-ES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ES SOBRE </a:t>
            </a:r>
            <a:r>
              <a:rPr lang="es-ES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JUICIO</a:t>
            </a:r>
            <a:endParaRPr lang="pt-BR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44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5173" y="1849388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II. MALAQUIAS Y APOCALIPSIS 14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09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50776" y="1777380"/>
            <a:ext cx="458298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mensajero de Malaquías 3:1, 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semejanza del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ángel (mensajero) de Apocalipsis 14:6, tiene como precedente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textual un mensaje referente a los votos matrimoniales (Mal. 2:11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y </a:t>
            </a:r>
            <a:r>
              <a:rPr lang="es-E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Apoc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14:4).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67544" y="553244"/>
            <a:ext cx="4647645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Votos 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2800" cap="all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matrimoniales</a:t>
            </a:r>
            <a:r>
              <a:rPr lang="pt-BR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5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539552" y="553244"/>
            <a:ext cx="4536504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pt-BR" sz="2800" cap="all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mensajero</a:t>
            </a:r>
            <a:r>
              <a:rPr lang="pt-BR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65239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79512" y="1777380"/>
            <a:ext cx="47424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En la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Septuaginta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(texto en griego del AT), el término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usado para mensajero en Malaquías 3:1 es angelón. Esa es la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misma palabra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griega usada para ángel o mensajero en Apocalipsis 14:6, 8 y 9.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28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83568" y="553244"/>
            <a:ext cx="475252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Juicio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investigativo: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108520" y="159337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75935" y="1777380"/>
            <a:ext cx="4680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Tanto en el Apocalipsis como en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Malaquías está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presente el tema del juicio.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20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83568" y="553244"/>
            <a:ext cx="475252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Juicio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2800" cap="all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ejecutivo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8714" y="159337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75935" y="1777380"/>
            <a:ext cx="46805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Después del juicio investigador, en la profecía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 Malaquías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, se encuentra el juicio ejecutivo (Mal. 3:2; 4:1-3). Lo mismo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sucede en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Apocalipsis.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5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366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83568" y="553244"/>
            <a:ext cx="475252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Creación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  <a:p>
            <a:pPr algn="ctr"/>
            <a:r>
              <a:rPr lang="pt-BR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800" cap="all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adoración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34738" y="159337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75935" y="1777380"/>
            <a:ext cx="46805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La segunda parte de Apocalipsis 14:7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dice así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: “[…] y adorad a aquel que hizo el cielo y la tierra, el mar y las fuentes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 las aguas”. En Malaquías 2:10 encontramos: “[…] ¿No nos ha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creado un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mismo Dios?”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6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83568" y="553244"/>
            <a:ext cx="475252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lei de 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Deus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34738" y="159337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6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58423" y="1777380"/>
            <a:ext cx="46805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En la profecía de Malaquías, tenemos un llamado 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volver a la Ley de Dios (Mal. 4:4). A semejanza en Apocalipsis 14:12,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se declara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que los santos andan en conformidad con la Ley de Dios.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22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683568" y="553244"/>
            <a:ext cx="4752528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Redención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pt-BR" sz="2800" cap="all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800" cap="all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justos: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5496" y="159337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7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58423" y="1777380"/>
            <a:ext cx="46805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“día del Señor” traerá salvación 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los justos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(Mal. 3:17; 4:2). Al finalizar el mensaje de los tres ángeles de Apocalipsis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14 se presenta al Hijo del hombre sentado sobre una nube blanca.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72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5173" y="1849388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III. EL MENSAJERO REVELADO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753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67544" y="625252"/>
            <a:ext cx="43924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mensajero de Apocalipsis es el mismo mensajero de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Malaquías; el mensaje y la obra de ambos son las mismas. Además, ese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mensajero está identificado en el libro de Malaquías como el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profeta Elías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(Mal. 4:5; Mat. 11:10 y 14).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321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5173" y="1849388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CONCLUSIÓN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053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179512" y="625252"/>
            <a:ext cx="43924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En nuestro estudio de hoy vimos que el mensaje central del libro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 Malaquías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es sobre el juicio. Primero un juicio investigador, que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comenzó el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22 de octubre de 1844, y posteriormente un juicio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ejecutivo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07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467544" y="985292"/>
            <a:ext cx="43924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Es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esencial saber que Dios tiene un cariño especial por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su pueblo. Los que temen al Señor son para él un tesoro especial (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Mal. 3:17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98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683568" y="841276"/>
            <a:ext cx="43924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Sepa que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Dios lo considera su tesoro especial. Él tiene cuidado de usted y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guardará su vida hasta el final, cuando juntos moraremos con el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Señor para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siempre.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722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51898" y="1057300"/>
            <a:ext cx="80648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Habéis hecho cansar a Jehová con vuestras palabras. Y decís: ¿En qué le hemos cansado? En que decís: Cualquiera que hace mal agrada a Jehová, y en los tales se complace; o si no, ¿dónde está el Dios de justicia</a:t>
            </a:r>
            <a:r>
              <a:rPr lang="es-ES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algn="ctr"/>
            <a:endParaRPr lang="pt-BR" sz="2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24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Malaquías</a:t>
            </a:r>
            <a:r>
              <a:rPr lang="pt-BR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2:17</a:t>
            </a:r>
            <a:endParaRPr lang="pt-BR" sz="2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86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5173" y="2065412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I. </a:t>
            </a:r>
            <a:r>
              <a:rPr lang="es-E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EL MENSAJE CENTRAL DE MALAQUÍAS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34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395536" y="1042156"/>
            <a:ext cx="4968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libro comienza “palabra contra” (Mal. 1:1), que nos lleva a la idea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 un juicio. Dios pronuncia una sentencia contra Israel, porque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tanto los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líderes (Mal. 1:6; 2:9) como el pueblo (Mal. 2:10-16) apostataron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 los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caminos del Señor.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07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1849388"/>
            <a:ext cx="56886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“Habéis hecho cansar a Jehová con vuestras palabras. Y decís: ¿En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qué le hemos cansado? En que decís: Cualquiera que hace mal agrada 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Jehová, y en los tales se complace; o si no, ¿dónde está el Dios de justicia?”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67544" y="553244"/>
            <a:ext cx="4647645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pensamiento del pueblo (Mal. 2:17)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76528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03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263951" y="719863"/>
            <a:ext cx="6947084" cy="1154163"/>
            <a:chOff x="263951" y="719863"/>
            <a:chExt cx="6947084" cy="1154163"/>
          </a:xfrm>
        </p:grpSpPr>
        <p:sp>
          <p:nvSpPr>
            <p:cNvPr id="2" name="CaixaDeTexto 1"/>
            <p:cNvSpPr txBox="1"/>
            <p:nvPr/>
          </p:nvSpPr>
          <p:spPr>
            <a:xfrm>
              <a:off x="611560" y="1043029"/>
              <a:ext cx="6599475" cy="83099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¿Cómo permitía Dios que las naciones idólatras prosperaran?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263951" y="719863"/>
              <a:ext cx="74892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1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2" name="Grupo 11"/>
          <p:cNvGrpSpPr/>
          <p:nvPr/>
        </p:nvGrpSpPr>
        <p:grpSpPr>
          <a:xfrm>
            <a:off x="798741" y="1893520"/>
            <a:ext cx="7301651" cy="1107996"/>
            <a:chOff x="798741" y="1689359"/>
            <a:chExt cx="7301651" cy="1107996"/>
          </a:xfrm>
        </p:grpSpPr>
        <p:sp>
          <p:nvSpPr>
            <p:cNvPr id="5" name="CaixaDeTexto 4"/>
            <p:cNvSpPr txBox="1"/>
            <p:nvPr/>
          </p:nvSpPr>
          <p:spPr>
            <a:xfrm>
              <a:off x="1187624" y="1827859"/>
              <a:ext cx="6912768" cy="83099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Para Dios, entonces, los malos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pasaban</a:t>
              </a:r>
            </a:p>
            <a:p>
              <a:pPr algn="ctr"/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por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buenos.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798741" y="1689359"/>
              <a:ext cx="74892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2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1403648" y="2777502"/>
            <a:ext cx="7247548" cy="1529450"/>
            <a:chOff x="1403648" y="2658856"/>
            <a:chExt cx="7247548" cy="1529450"/>
          </a:xfrm>
        </p:grpSpPr>
        <p:sp>
          <p:nvSpPr>
            <p:cNvPr id="7" name="CaixaDeTexto 6"/>
            <p:cNvSpPr txBox="1"/>
            <p:nvPr/>
          </p:nvSpPr>
          <p:spPr>
            <a:xfrm>
              <a:off x="1835696" y="2987977"/>
              <a:ext cx="6815500" cy="120032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Si Dios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fuera justo, haría un juicio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donde</a:t>
              </a:r>
            </a:p>
            <a:p>
              <a:pPr algn="ctr"/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su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pueblo prosperara y no los</a:t>
              </a:r>
            </a:p>
            <a:p>
              <a:pPr algn="ctr"/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malos.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1403648" y="2658856"/>
              <a:ext cx="74892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3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725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5328592" cy="954107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respuesta de Dios (Mal. 3:5, 16-18)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-65239" y="160102"/>
            <a:ext cx="116891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1500" dirty="0" smtClean="0">
                <a:ln>
                  <a:solidFill>
                    <a:schemeClr val="bg1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11500" dirty="0">
              <a:ln>
                <a:solidFill>
                  <a:schemeClr val="bg1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11560" y="2137420"/>
            <a:ext cx="47424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Dios tenía un día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preparado cuando vendría a hacer su juicio, y lo ejecutaría de la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siguiente forma: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99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111137" y="1057300"/>
            <a:ext cx="8781343" cy="1323439"/>
            <a:chOff x="39128" y="564533"/>
            <a:chExt cx="8781343" cy="1323439"/>
          </a:xfrm>
        </p:grpSpPr>
        <p:sp>
          <p:nvSpPr>
            <p:cNvPr id="2" name="CaixaDeTexto 1"/>
            <p:cNvSpPr txBox="1"/>
            <p:nvPr/>
          </p:nvSpPr>
          <p:spPr>
            <a:xfrm>
              <a:off x="665390" y="719863"/>
              <a:ext cx="8155081" cy="83099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Enviaría un mensajero para preparar el camino de la venida del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Señor a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su templo (Mal 3:1).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39128" y="564533"/>
              <a:ext cx="92545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80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A</a:t>
              </a:r>
              <a:endParaRPr lang="pt-BR" sz="80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9" name="Grupo 8"/>
          <p:cNvGrpSpPr/>
          <p:nvPr/>
        </p:nvGrpSpPr>
        <p:grpSpPr>
          <a:xfrm>
            <a:off x="136648" y="2123390"/>
            <a:ext cx="8755831" cy="1323439"/>
            <a:chOff x="64639" y="1630623"/>
            <a:chExt cx="8755831" cy="1323439"/>
          </a:xfrm>
        </p:grpSpPr>
        <p:sp>
          <p:nvSpPr>
            <p:cNvPr id="5" name="CaixaDeTexto 4"/>
            <p:cNvSpPr txBox="1"/>
            <p:nvPr/>
          </p:nvSpPr>
          <p:spPr>
            <a:xfrm>
              <a:off x="665389" y="2047084"/>
              <a:ext cx="8155081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Oiría el clamor de los que lo temieran (Mal. 3:16).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64639" y="1630623"/>
              <a:ext cx="98296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0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B</a:t>
              </a:r>
              <a:endParaRPr lang="pt-BR" sz="80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0" name="Grupo 9"/>
          <p:cNvGrpSpPr/>
          <p:nvPr/>
        </p:nvGrpSpPr>
        <p:grpSpPr>
          <a:xfrm>
            <a:off x="136648" y="3062235"/>
            <a:ext cx="8755832" cy="1323439"/>
            <a:chOff x="64639" y="2569468"/>
            <a:chExt cx="8755832" cy="1323439"/>
          </a:xfrm>
        </p:grpSpPr>
        <p:sp>
          <p:nvSpPr>
            <p:cNvPr id="7" name="CaixaDeTexto 6"/>
            <p:cNvSpPr txBox="1"/>
            <p:nvPr/>
          </p:nvSpPr>
          <p:spPr>
            <a:xfrm>
              <a:off x="665389" y="3000356"/>
              <a:ext cx="8155082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Afirmaría y limpiaría su pueblo (Mal. 3:3).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64639" y="2569468"/>
              <a:ext cx="98296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80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C</a:t>
              </a:r>
              <a:endParaRPr lang="pt-BR" sz="80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1240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1129</TotalTime>
  <Words>1021</Words>
  <Application>Microsoft Office PowerPoint</Application>
  <PresentationFormat>Apresentação na tela (16:10)</PresentationFormat>
  <Paragraphs>98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28</vt:i4>
      </vt:variant>
    </vt:vector>
  </HeadingPairs>
  <TitlesOfParts>
    <vt:vector size="29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Alana</dc:creator>
  <cp:lastModifiedBy>Alana</cp:lastModifiedBy>
  <cp:revision>26</cp:revision>
  <dcterms:created xsi:type="dcterms:W3CDTF">2015-11-15T14:39:19Z</dcterms:created>
  <dcterms:modified xsi:type="dcterms:W3CDTF">2015-11-29T20:24:00Z</dcterms:modified>
</cp:coreProperties>
</file>