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262" r:id="rId3"/>
    <p:sldId id="263" r:id="rId4"/>
    <p:sldId id="257" r:id="rId5"/>
    <p:sldId id="258" r:id="rId6"/>
    <p:sldId id="265" r:id="rId7"/>
    <p:sldId id="266" r:id="rId8"/>
    <p:sldId id="267" r:id="rId9"/>
    <p:sldId id="295" r:id="rId10"/>
    <p:sldId id="268" r:id="rId11"/>
    <p:sldId id="269" r:id="rId12"/>
    <p:sldId id="271" r:id="rId13"/>
    <p:sldId id="270"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0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85DDB1DA-23B3-4804-984A-320D028650D4}" type="datetimeFigureOut">
              <a:rPr lang="pt-BR"/>
              <a:pPr>
                <a:defRPr/>
              </a:pPr>
              <a:t>05/11/2010</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6E5DAD04-F80B-47F4-A564-D26849648808}" type="slidenum">
              <a:rPr lang="pt-BR"/>
              <a:pPr>
                <a:defRPr/>
              </a:pPr>
              <a:t>‹Nº›</a:t>
            </a:fld>
            <a:endParaRPr lang="pt-BR"/>
          </a:p>
        </p:txBody>
      </p:sp>
    </p:spTree>
    <p:extLst>
      <p:ext uri="{BB962C8B-B14F-4D97-AF65-F5344CB8AC3E}">
        <p14:creationId xmlns:p14="http://schemas.microsoft.com/office/powerpoint/2010/main" val="287923654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89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891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602743D-759C-40AC-A1F2-42AAC1E95AEA}" type="slidenum">
              <a:rPr lang="pt-BR"/>
              <a:pPr/>
              <a:t>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99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99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1D70E9A-B58A-40A1-BBE9-33B05DC4C9E4}" type="slidenum">
              <a:rPr lang="pt-BR"/>
              <a:pPr/>
              <a:t>2</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09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096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FEE8CC5-B8B7-4B89-B1CC-7C222A750742}" type="slidenum">
              <a:rPr lang="pt-BR"/>
              <a:pPr/>
              <a:t>3</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19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198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3C22D2E-CD70-4498-9F74-EFE5096B8439}" type="slidenum">
              <a:rPr lang="pt-BR"/>
              <a:pPr/>
              <a:t>4</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30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301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01E7F17-B80C-4BA0-881F-64C354BEF2CA}" type="slidenum">
              <a:rPr lang="pt-BR"/>
              <a:pPr/>
              <a:t>5</a:t>
            </a:fld>
            <a:endParaRPr lang="pt-B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40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403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AC0F9BD-AE24-4C9E-891B-70A0EB48FAD1}" type="slidenum">
              <a:rPr lang="pt-BR"/>
              <a:pPr/>
              <a:t>6</a:t>
            </a:fld>
            <a:endParaRPr lang="pt-B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50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506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D90452D-0D92-4503-9846-9471533C6C52}" type="slidenum">
              <a:rPr lang="pt-BR"/>
              <a:pPr/>
              <a:t>7</a:t>
            </a:fld>
            <a:endParaRPr lang="pt-B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60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608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06B7EC3-9766-455E-823F-F8CF8FD4D7B5}" type="slidenum">
              <a:rPr lang="pt-BR"/>
              <a:pPr/>
              <a:t>8</a:t>
            </a:fld>
            <a:endParaRPr 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710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710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695CA29-F4BF-4955-B08F-2651457594D5}" type="slidenum">
              <a:rPr lang="pt-BR"/>
              <a:pPr/>
              <a:t>9</a:t>
            </a:fld>
            <a:endParaRPr lang="pt-B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81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813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CB8EBF8-5E1E-4A09-BF75-3FB3F8488349}" type="slidenum">
              <a:rPr lang="pt-BR"/>
              <a:pPr/>
              <a:t>10</a:t>
            </a:fld>
            <a:endParaRPr lang="pt-B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91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915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E1783B2-B8FA-4FB2-8D31-1240751A8B46}" type="slidenum">
              <a:rPr lang="pt-BR"/>
              <a:pPr/>
              <a:t>11</a:t>
            </a:fld>
            <a:endParaRPr lang="pt-B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01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018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710EDF1-A1C2-4271-A372-766B2855533C}" type="slidenum">
              <a:rPr lang="pt-BR"/>
              <a:pPr/>
              <a:t>12</a:t>
            </a:fld>
            <a:endParaRPr lang="pt-B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12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120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A6EEF3D-A1F5-4209-864D-917317327507}" type="slidenum">
              <a:rPr lang="pt-BR"/>
              <a:pPr/>
              <a:t>13</a:t>
            </a:fld>
            <a:endParaRPr lang="pt-B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22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222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20CBCA3-EE10-4CB3-9A45-8AFBE356F735}" type="slidenum">
              <a:rPr lang="pt-BR"/>
              <a:pPr/>
              <a:t>14</a:t>
            </a:fld>
            <a:endParaRPr lang="pt-B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32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5325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F1BA0D-C162-4C4D-995C-82A437813664}" type="slidenum">
              <a:rPr lang="pt-BR"/>
              <a:pPr/>
              <a:t>15</a:t>
            </a:fld>
            <a:endParaRPr lang="pt-B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42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427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4C13A81-1764-40FD-8AD2-1D6D2CD7AF30}" type="slidenum">
              <a:rPr lang="pt-BR"/>
              <a:pPr/>
              <a:t>16</a:t>
            </a:fld>
            <a:endParaRPr lang="pt-B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52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530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C061A61-D254-4DB5-A573-48ED8CE55E68}" type="slidenum">
              <a:rPr lang="pt-BR"/>
              <a:pPr/>
              <a:t>17</a:t>
            </a:fld>
            <a:endParaRPr lang="pt-B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63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632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9ECAAE5-CC9F-4470-992F-1B3090FD9894}" type="slidenum">
              <a:rPr lang="pt-BR"/>
              <a:pPr/>
              <a:t>18</a:t>
            </a:fld>
            <a:endParaRPr lang="pt-B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73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734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6B3D391-17CE-4D5A-A0E3-84D0C6A32B45}" type="slidenum">
              <a:rPr lang="pt-BR"/>
              <a:pPr/>
              <a:t>19</a:t>
            </a:fld>
            <a:endParaRPr lang="pt-B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83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837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B551A16-4AF6-4EAB-BEC5-726B472CA416}" type="slidenum">
              <a:rPr lang="pt-BR"/>
              <a:pPr/>
              <a:t>20</a:t>
            </a:fld>
            <a:endParaRPr lang="pt-B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93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5939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3BBFEA7-FA13-4ECD-9785-407EEA4FBE00}" type="slidenum">
              <a:rPr lang="pt-BR"/>
              <a:pPr/>
              <a:t>21</a:t>
            </a:fld>
            <a:endParaRPr lang="pt-B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04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6042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7C33D6D-171D-432D-97AA-62B985B7BD74}" type="slidenum">
              <a:rPr lang="pt-BR"/>
              <a:pPr/>
              <a:t>22</a:t>
            </a:fld>
            <a:endParaRPr lang="pt-B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14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6144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5410961-7655-4E58-922A-73656318FC60}" type="slidenum">
              <a:rPr lang="pt-BR"/>
              <a:pPr/>
              <a:t>23</a:t>
            </a:fld>
            <a:endParaRPr lang="pt-B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24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6246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CE8A183-C39B-4DE4-8382-8983C378F78D}" type="slidenum">
              <a:rPr lang="pt-BR"/>
              <a:pPr/>
              <a:t>24</a:t>
            </a:fld>
            <a:endParaRPr lang="pt-B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34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6349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AF44303-A760-4710-B884-15C9CFA31156}" type="slidenum">
              <a:rPr lang="pt-BR"/>
              <a:pPr/>
              <a:t>25</a:t>
            </a:fld>
            <a:endParaRPr lang="pt-B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45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6451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6325C2D-363F-4A66-9971-62C9DCEBBD7C}" type="slidenum">
              <a:rPr lang="pt-BR"/>
              <a:pPr/>
              <a:t>26</a:t>
            </a:fld>
            <a:endParaRPr lang="pt-B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55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655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0C85D45-F97A-4712-99C7-1722F7355E3F}" type="slidenum">
              <a:rPr lang="pt-BR"/>
              <a:pPr/>
              <a:t>27</a:t>
            </a:fld>
            <a:endParaRPr lang="pt-B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65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6656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1755883-6774-42CA-8B6C-22E21D88511C}" type="slidenum">
              <a:rPr lang="pt-BR"/>
              <a:pPr/>
              <a:t>28</a:t>
            </a:fld>
            <a:endParaRPr lang="pt-B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75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6758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59D69CF-30BE-41EC-A45C-1D2B45FA2276}" type="slidenum">
              <a:rPr lang="pt-BR"/>
              <a:pPr/>
              <a:t>29</a:t>
            </a:fld>
            <a:endParaRPr lang="pt-B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86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6861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C41FA8C-3654-4628-9132-4D525C20C635}" type="slidenum">
              <a:rPr lang="pt-BR"/>
              <a:pPr/>
              <a:t>30</a:t>
            </a:fld>
            <a:endParaRPr lang="pt-B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96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6963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D8B4FBB-1325-452A-B7D0-C064B5730747}" type="slidenum">
              <a:rPr lang="pt-BR"/>
              <a:pPr/>
              <a:t>31</a:t>
            </a:fld>
            <a:endParaRPr lang="pt-B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06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7066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7D0F78F-3B54-4A77-BE87-B084C9D03D4C}" type="slidenum">
              <a:rPr lang="pt-BR"/>
              <a:pPr/>
              <a:t>32</a:t>
            </a:fld>
            <a:endParaRPr lang="pt-B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16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7168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05F8C36-77B1-46D1-A340-74BCE5ED963E}" type="slidenum">
              <a:rPr lang="pt-BR"/>
              <a:pPr/>
              <a:t>33</a:t>
            </a:fld>
            <a:endParaRPr lang="pt-B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270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7270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DD85D99-0E30-43C9-AB0E-3F29CB87E4C4}" type="slidenum">
              <a:rPr lang="pt-BR"/>
              <a:pPr/>
              <a:t>34</a:t>
            </a:fld>
            <a:endParaRPr lang="pt-B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37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7373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A73A2F8-B16C-4FAD-8287-8327B8F52845}" type="slidenum">
              <a:rPr lang="pt-BR"/>
              <a:pPr/>
              <a:t>35</a:t>
            </a:fld>
            <a:endParaRPr lang="pt-B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747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7475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7FCD305-B60B-4D56-9AA2-B3A4F448BFCC}" type="slidenum">
              <a:rPr lang="pt-BR"/>
              <a:pPr/>
              <a:t>36</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0F1971FE-BA6F-4BC0-865B-335A9FDE655C}" type="datetimeFigureOut">
              <a:rPr lang="pt-BR"/>
              <a:pPr>
                <a:defRPr/>
              </a:pPr>
              <a:t>05/11/2010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A434FA2-9D60-497E-A3DA-C3188629549F}" type="slidenum">
              <a:rPr lang="pt-BR"/>
              <a:pPr>
                <a:defRPr/>
              </a:pPr>
              <a:t>‹Nº›</a:t>
            </a:fld>
            <a:endParaRPr lang="pt-BR"/>
          </a:p>
        </p:txBody>
      </p:sp>
    </p:spTree>
  </p:cSld>
  <p:clrMapOvr>
    <a:masterClrMapping/>
  </p:clrMapOvr>
  <p:transition>
    <p:randomBa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8B1028A3-D3B8-4502-952E-996315395701}" type="datetimeFigureOut">
              <a:rPr lang="pt-BR"/>
              <a:pPr>
                <a:defRPr/>
              </a:pPr>
              <a:t>05/11/2010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D945F2D0-E18D-410D-BE95-A535F7BBB35C}" type="slidenum">
              <a:rPr lang="pt-BR"/>
              <a:pPr>
                <a:defRPr/>
              </a:pPr>
              <a:t>‹Nº›</a:t>
            </a:fld>
            <a:endParaRPr lang="pt-BR"/>
          </a:p>
        </p:txBody>
      </p:sp>
    </p:spTree>
  </p:cSld>
  <p:clrMapOvr>
    <a:masterClrMapping/>
  </p:clrMapOvr>
  <p:transition>
    <p:randomBa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048D1B06-F0D6-4719-9C61-43F2F1A62ACB}" type="datetimeFigureOut">
              <a:rPr lang="pt-BR"/>
              <a:pPr>
                <a:defRPr/>
              </a:pPr>
              <a:t>05/11/2010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891A1F0B-3604-4815-B106-37FA5493E575}" type="slidenum">
              <a:rPr lang="pt-BR"/>
              <a:pPr>
                <a:defRPr/>
              </a:pPr>
              <a:t>‹Nº›</a:t>
            </a:fld>
            <a:endParaRPr lang="pt-BR"/>
          </a:p>
        </p:txBody>
      </p:sp>
    </p:spTree>
  </p:cSld>
  <p:clrMapOvr>
    <a:masterClrMapping/>
  </p:clrMapOvr>
  <p:transition>
    <p:randomBa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EE461A6E-18B1-4CF2-BDFC-F1656BB2B1EF}" type="datetimeFigureOut">
              <a:rPr lang="pt-BR"/>
              <a:pPr>
                <a:defRPr/>
              </a:pPr>
              <a:t>05/11/2010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F8C4C04F-5844-4BD0-934B-4C92E1822994}" type="slidenum">
              <a:rPr lang="pt-BR"/>
              <a:pPr>
                <a:defRPr/>
              </a:pPr>
              <a:t>‹Nº›</a:t>
            </a:fld>
            <a:endParaRPr lang="pt-BR"/>
          </a:p>
        </p:txBody>
      </p:sp>
    </p:spTree>
  </p:cSld>
  <p:clrMapOvr>
    <a:masterClrMapping/>
  </p:clrMapOvr>
  <p:transition>
    <p:randomBa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1A7B2904-5FFA-488E-AF56-C0CA79CC4A42}" type="datetimeFigureOut">
              <a:rPr lang="pt-BR"/>
              <a:pPr>
                <a:defRPr/>
              </a:pPr>
              <a:t>05/11/2010</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8E3F0D0D-623A-4AC4-A7F5-81A87E30A4E7}" type="slidenum">
              <a:rPr lang="pt-BR"/>
              <a:pPr>
                <a:defRPr/>
              </a:pPr>
              <a:t>‹Nº›</a:t>
            </a:fld>
            <a:endParaRPr lang="pt-BR"/>
          </a:p>
        </p:txBody>
      </p:sp>
    </p:spTree>
  </p:cSld>
  <p:clrMapOvr>
    <a:masterClrMapping/>
  </p:clrMapOvr>
  <p:transition>
    <p:randomBa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D8FABB0F-644D-4D2B-9A42-B2EE3B48A6D8}" type="datetimeFigureOut">
              <a:rPr lang="pt-BR"/>
              <a:pPr>
                <a:defRPr/>
              </a:pPr>
              <a:t>05/11/2010</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5F739733-6E59-4FC3-A1C9-59AA13711D7E}" type="slidenum">
              <a:rPr lang="pt-BR"/>
              <a:pPr>
                <a:defRPr/>
              </a:pPr>
              <a:t>‹Nº›</a:t>
            </a:fld>
            <a:endParaRPr lang="pt-BR"/>
          </a:p>
        </p:txBody>
      </p:sp>
    </p:spTree>
  </p:cSld>
  <p:clrMapOvr>
    <a:masterClrMapping/>
  </p:clrMapOvr>
  <p:transition>
    <p:randomBa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17EC9E2F-3F6E-43D2-AF57-8139F89D0059}" type="datetimeFigureOut">
              <a:rPr lang="pt-BR"/>
              <a:pPr>
                <a:defRPr/>
              </a:pPr>
              <a:t>05/11/2010</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4154D239-F091-4313-A041-E6415B2831F6}" type="slidenum">
              <a:rPr lang="pt-BR"/>
              <a:pPr>
                <a:defRPr/>
              </a:pPr>
              <a:t>‹Nº›</a:t>
            </a:fld>
            <a:endParaRPr lang="pt-BR"/>
          </a:p>
        </p:txBody>
      </p:sp>
    </p:spTree>
  </p:cSld>
  <p:clrMapOvr>
    <a:masterClrMapping/>
  </p:clrMapOvr>
  <p:transition>
    <p:randomBa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909B7ADF-E334-4693-A676-B25C8EC963A0}" type="datetimeFigureOut">
              <a:rPr lang="pt-BR"/>
              <a:pPr>
                <a:defRPr/>
              </a:pPr>
              <a:t>05/11/2010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4B92EE43-6A17-4E40-9E19-CAE91EA4AD50}" type="slidenum">
              <a:rPr lang="pt-BR"/>
              <a:pPr>
                <a:defRPr/>
              </a:pPr>
              <a:t>‹Nº›</a:t>
            </a:fld>
            <a:endParaRPr lang="pt-BR"/>
          </a:p>
        </p:txBody>
      </p:sp>
    </p:spTree>
  </p:cSld>
  <p:clrMapOvr>
    <a:masterClrMapping/>
  </p:clrMapOvr>
  <p:transition>
    <p:randomBa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A3CFD6C4-4797-4D74-91FA-107DC9C90CA3}" type="datetimeFigureOut">
              <a:rPr lang="pt-BR"/>
              <a:pPr>
                <a:defRPr/>
              </a:pPr>
              <a:t>05/11/2010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2A2BF180-94E7-4768-A755-784907E45410}" type="slidenum">
              <a:rPr lang="pt-BR"/>
              <a:pPr>
                <a:defRPr/>
              </a:pPr>
              <a:t>‹Nº›</a:t>
            </a:fld>
            <a:endParaRPr lang="pt-BR"/>
          </a:p>
        </p:txBody>
      </p:sp>
    </p:spTree>
  </p:cSld>
  <p:clrMapOvr>
    <a:masterClrMapping/>
  </p:clrMapOvr>
  <p:transition>
    <p:randomBa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8BD63F6B-3653-4E2B-BE65-AF04C38FB259}" type="datetimeFigureOut">
              <a:rPr lang="pt-BR"/>
              <a:pPr>
                <a:defRPr/>
              </a:pPr>
              <a:t>05/11/2010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C5906088-7E4A-4616-892C-791501F6DDBC}" type="slidenum">
              <a:rPr lang="pt-BR"/>
              <a:pPr>
                <a:defRPr/>
              </a:pPr>
              <a:t>‹Nº›</a:t>
            </a:fld>
            <a:endParaRPr lang="pt-BR"/>
          </a:p>
        </p:txBody>
      </p:sp>
    </p:spTree>
  </p:cSld>
  <p:clrMapOvr>
    <a:masterClrMapping/>
  </p:clrMapOvr>
  <p:transition>
    <p:randomBa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D24F0DA1-B96B-44BC-8777-FFDB2BC031BD}" type="datetimeFigureOut">
              <a:rPr lang="pt-BR"/>
              <a:pPr>
                <a:defRPr/>
              </a:pPr>
              <a:t>05/11/2010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3AC57B7-D742-4593-843A-335ABDE1DE93}" type="slidenum">
              <a:rPr lang="pt-BR"/>
              <a:pPr>
                <a:defRPr/>
              </a:pPr>
              <a:t>‹Nº›</a:t>
            </a:fld>
            <a:endParaRPr lang="pt-BR"/>
          </a:p>
        </p:txBody>
      </p:sp>
    </p:spTree>
  </p:cSld>
  <p:clrMapOvr>
    <a:masterClrMapping/>
  </p:clrMapOvr>
  <p:transition>
    <p:randomBa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470E46C-168D-443F-B954-20ECFB53D5AD}" type="datetimeFigureOut">
              <a:rPr lang="pt-BR"/>
              <a:pPr>
                <a:defRPr/>
              </a:pPr>
              <a:t>05/11/2010</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E5339F7-697B-45E4-A354-A62783B87A38}"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randomBar/>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wheel spokes="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0" name="CaixaDeTexto 3"/>
          <p:cNvSpPr txBox="1">
            <a:spLocks noChangeArrowheads="1"/>
          </p:cNvSpPr>
          <p:nvPr/>
        </p:nvSpPr>
        <p:spPr bwMode="auto">
          <a:xfrm>
            <a:off x="3929063" y="1928813"/>
            <a:ext cx="4786312" cy="2678112"/>
          </a:xfrm>
          <a:prstGeom prst="rect">
            <a:avLst/>
          </a:prstGeom>
          <a:noFill/>
          <a:ln w="9525">
            <a:noFill/>
            <a:miter lim="800000"/>
            <a:headEnd/>
            <a:tailEnd/>
          </a:ln>
        </p:spPr>
        <p:txBody>
          <a:bodyPr>
            <a:spAutoFit/>
          </a:bodyPr>
          <a:lstStyle/>
          <a:p>
            <a:pPr algn="ctr"/>
            <a:r>
              <a:rPr lang="es-ES" sz="2800" b="1">
                <a:solidFill>
                  <a:schemeClr val="bg1"/>
                </a:solidFill>
                <a:cs typeface="Arial" charset="0"/>
              </a:rPr>
              <a:t>En este seminario vamos a analizar la relación entre el sábado, los diezmos y las ofrendas como símbolos de lealtad y honestidad con Dios.</a:t>
            </a:r>
          </a:p>
        </p:txBody>
      </p:sp>
    </p:spTree>
  </p:cSld>
  <p:clrMapOvr>
    <a:masterClrMapping/>
  </p:clrMapOvr>
  <p:transition>
    <p:wheel spokes="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074" name="CaixaDeTexto 3"/>
          <p:cNvSpPr txBox="1">
            <a:spLocks noChangeArrowheads="1"/>
          </p:cNvSpPr>
          <p:nvPr/>
        </p:nvSpPr>
        <p:spPr bwMode="auto">
          <a:xfrm>
            <a:off x="1643063" y="1714500"/>
            <a:ext cx="6215062" cy="3540125"/>
          </a:xfrm>
          <a:prstGeom prst="rect">
            <a:avLst/>
          </a:prstGeom>
          <a:noFill/>
          <a:ln w="9525">
            <a:noFill/>
            <a:miter lim="800000"/>
            <a:headEnd/>
            <a:tailEnd/>
          </a:ln>
        </p:spPr>
        <p:txBody>
          <a:bodyPr>
            <a:spAutoFit/>
          </a:bodyPr>
          <a:lstStyle/>
          <a:p>
            <a:pPr algn="ctr"/>
            <a:r>
              <a:rPr lang="es-ES" sz="2800" b="1">
                <a:solidFill>
                  <a:schemeClr val="bg1"/>
                </a:solidFill>
                <a:cs typeface="Arial" charset="0"/>
              </a:rPr>
              <a:t>“Honra a Jehová con tus bienes </a:t>
            </a:r>
            <a:br>
              <a:rPr lang="es-ES" sz="2800" b="1">
                <a:solidFill>
                  <a:schemeClr val="bg1"/>
                </a:solidFill>
                <a:cs typeface="Arial" charset="0"/>
              </a:rPr>
            </a:br>
            <a:r>
              <a:rPr lang="es-ES" sz="2800" b="1">
                <a:solidFill>
                  <a:schemeClr val="bg1"/>
                </a:solidFill>
                <a:cs typeface="Arial" charset="0"/>
              </a:rPr>
              <a:t>    y con las primicias de todos tus frutos; entonces tus graneros estarán colmados con abundancia </a:t>
            </a:r>
            <a:br>
              <a:rPr lang="es-ES" sz="2800" b="1">
                <a:solidFill>
                  <a:schemeClr val="bg1"/>
                </a:solidFill>
                <a:cs typeface="Arial" charset="0"/>
              </a:rPr>
            </a:br>
            <a:r>
              <a:rPr lang="es-ES" sz="2800" b="1">
                <a:solidFill>
                  <a:schemeClr val="bg1"/>
                </a:solidFill>
                <a:cs typeface="Arial" charset="0"/>
              </a:rPr>
              <a:t>    y tus lagares rebosarán de mosto”</a:t>
            </a:r>
          </a:p>
          <a:p>
            <a:pPr algn="ctr"/>
            <a:endParaRPr lang="es-ES" sz="2800" b="1">
              <a:solidFill>
                <a:schemeClr val="bg1"/>
              </a:solidFill>
              <a:cs typeface="Arial" charset="0"/>
            </a:endParaRPr>
          </a:p>
          <a:p>
            <a:pPr algn="ctr"/>
            <a:r>
              <a:rPr lang="es-ES" sz="2800" b="1">
                <a:solidFill>
                  <a:schemeClr val="bg1"/>
                </a:solidFill>
                <a:cs typeface="Arial" charset="0"/>
              </a:rPr>
              <a:t>Proverbios 3: 9 y 10</a:t>
            </a:r>
          </a:p>
        </p:txBody>
      </p:sp>
    </p:spTree>
  </p:cSld>
  <p:clrMapOvr>
    <a:masterClrMapping/>
  </p:clrMapOvr>
  <p:transition>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714348" y="2071678"/>
            <a:ext cx="7715272" cy="2800767"/>
          </a:xfrm>
          <a:prstGeom prst="rect">
            <a:avLst/>
          </a:prstGeom>
          <a:noFill/>
        </p:spPr>
        <p:txBody>
          <a:bodyPr>
            <a:spAutoFit/>
          </a:bodyPr>
          <a:lstStyle/>
          <a:p>
            <a:pPr algn="ctr" fontAlgn="auto">
              <a:spcBef>
                <a:spcPts val="0"/>
              </a:spcBef>
              <a:spcAft>
                <a:spcPts val="0"/>
              </a:spcAft>
              <a:defRPr/>
            </a:pPr>
            <a:r>
              <a:rPr lang="es-ES" sz="4400" b="1" cap="all" dirty="0">
                <a:ln>
                  <a:solidFill>
                    <a:sysClr val="windowText" lastClr="000000"/>
                  </a:solidFill>
                </a:ln>
                <a:solidFill>
                  <a:srgbClr val="FFFF00"/>
                </a:solidFill>
                <a:effectLst>
                  <a:outerShdw blurRad="38100" dist="38100" dir="2700000" algn="tl">
                    <a:srgbClr val="000000"/>
                  </a:outerShdw>
                </a:effectLst>
                <a:latin typeface="Arial Black" pitchFamily="34" charset="0"/>
                <a:cs typeface="Arial" pitchFamily="34" charset="0"/>
              </a:rPr>
              <a:t>I – LA PRUEBA DE LEALTAD: EL SÁBADO, LOS DIEZMOS, LAS OFRENDAS.</a:t>
            </a:r>
          </a:p>
        </p:txBody>
      </p:sp>
    </p:spTree>
  </p:cSld>
  <p:clrMapOvr>
    <a:masterClrMapping/>
  </p:clrMapOvr>
  <p:transition>
    <p:wheel spokes="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122" name="CaixaDeTexto 3"/>
          <p:cNvSpPr txBox="1">
            <a:spLocks noChangeArrowheads="1"/>
          </p:cNvSpPr>
          <p:nvPr/>
        </p:nvSpPr>
        <p:spPr bwMode="auto">
          <a:xfrm>
            <a:off x="3929063" y="1928813"/>
            <a:ext cx="4786312" cy="3108325"/>
          </a:xfrm>
          <a:prstGeom prst="rect">
            <a:avLst/>
          </a:prstGeom>
          <a:noFill/>
          <a:ln w="9525">
            <a:noFill/>
            <a:miter lim="800000"/>
            <a:headEnd/>
            <a:tailEnd/>
          </a:ln>
        </p:spPr>
        <p:txBody>
          <a:bodyPr>
            <a:spAutoFit/>
          </a:bodyPr>
          <a:lstStyle/>
          <a:p>
            <a:pPr algn="ctr"/>
            <a:r>
              <a:rPr lang="es-ES" sz="2800" b="1">
                <a:solidFill>
                  <a:schemeClr val="bg1"/>
                </a:solidFill>
                <a:cs typeface="Arial" charset="0"/>
              </a:rPr>
              <a:t>Para nosotros, Adventistas del Séptimo Día, guardar el sábado es parte natural de nuestra forma de ser.</a:t>
            </a:r>
          </a:p>
          <a:p>
            <a:pPr algn="ctr"/>
            <a:r>
              <a:rPr lang="es-ES" sz="2800" b="1">
                <a:solidFill>
                  <a:schemeClr val="bg1"/>
                </a:solidFill>
                <a:cs typeface="Arial" charset="0"/>
              </a:rPr>
              <a:t>Guardamos ese día como prueba de nuestro respeto y lealtad al Dios creador. </a:t>
            </a:r>
          </a:p>
        </p:txBody>
      </p:sp>
    </p:spTree>
  </p:cSld>
  <p:clrMapOvr>
    <a:masterClrMapping/>
  </p:clrMapOvr>
  <p:transition>
    <p:wheel spokes="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146" name="CaixaDeTexto 3"/>
          <p:cNvSpPr txBox="1">
            <a:spLocks noChangeArrowheads="1"/>
          </p:cNvSpPr>
          <p:nvPr/>
        </p:nvSpPr>
        <p:spPr bwMode="auto">
          <a:xfrm>
            <a:off x="714375" y="1357313"/>
            <a:ext cx="7786688" cy="2246312"/>
          </a:xfrm>
          <a:prstGeom prst="rect">
            <a:avLst/>
          </a:prstGeom>
          <a:noFill/>
          <a:ln w="9525">
            <a:noFill/>
            <a:miter lim="800000"/>
            <a:headEnd/>
            <a:tailEnd/>
          </a:ln>
        </p:spPr>
        <p:txBody>
          <a:bodyPr>
            <a:spAutoFit/>
          </a:bodyPr>
          <a:lstStyle/>
          <a:p>
            <a:pPr algn="ctr"/>
            <a:r>
              <a:rPr lang="es-ES" sz="2800" b="1">
                <a:solidFill>
                  <a:schemeClr val="bg1"/>
                </a:solidFill>
                <a:cs typeface="Arial" charset="0"/>
              </a:rPr>
              <a:t>   </a:t>
            </a:r>
          </a:p>
          <a:p>
            <a:pPr algn="ctr"/>
            <a:endParaRPr lang="es-ES" sz="2800" b="1">
              <a:solidFill>
                <a:schemeClr val="bg1"/>
              </a:solidFill>
              <a:cs typeface="Arial" charset="0"/>
            </a:endParaRPr>
          </a:p>
          <a:p>
            <a:pPr algn="ctr"/>
            <a:endParaRPr lang="es-ES" sz="2800" b="1">
              <a:solidFill>
                <a:schemeClr val="bg1"/>
              </a:solidFill>
              <a:cs typeface="Arial" charset="0"/>
            </a:endParaRPr>
          </a:p>
          <a:p>
            <a:pPr algn="ctr"/>
            <a:r>
              <a:rPr lang="es-ES" sz="2800" b="1">
                <a:solidFill>
                  <a:schemeClr val="bg1"/>
                </a:solidFill>
                <a:cs typeface="Arial" charset="0"/>
              </a:rPr>
              <a:t>¿Qué relación existe entre el sábado, el diezmo y las ofrendas?</a:t>
            </a:r>
          </a:p>
        </p:txBody>
      </p:sp>
    </p:spTree>
  </p:cSld>
  <p:clrMapOvr>
    <a:masterClrMapping/>
  </p:clrMapOvr>
  <p:transition>
    <p:wheel spokes="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170" name="CaixaDeTexto 3"/>
          <p:cNvSpPr txBox="1">
            <a:spLocks noChangeArrowheads="1"/>
          </p:cNvSpPr>
          <p:nvPr/>
        </p:nvSpPr>
        <p:spPr bwMode="auto">
          <a:xfrm>
            <a:off x="3214688" y="1500188"/>
            <a:ext cx="5214937" cy="2678112"/>
          </a:xfrm>
          <a:prstGeom prst="rect">
            <a:avLst/>
          </a:prstGeom>
          <a:noFill/>
          <a:ln w="9525">
            <a:noFill/>
            <a:miter lim="800000"/>
            <a:headEnd/>
            <a:tailEnd/>
          </a:ln>
        </p:spPr>
        <p:txBody>
          <a:bodyPr>
            <a:spAutoFit/>
          </a:bodyPr>
          <a:lstStyle/>
          <a:p>
            <a:pPr algn="ctr"/>
            <a:r>
              <a:rPr lang="es-ES" sz="2800" b="1">
                <a:solidFill>
                  <a:schemeClr val="bg1"/>
                </a:solidFill>
                <a:cs typeface="Arial" charset="0"/>
              </a:rPr>
              <a:t>La deslealtad y la deshonestidad en la devolución sistemática de los diezmos y las ofrendas son equivalentes a la transgresión del sábado.</a:t>
            </a:r>
          </a:p>
        </p:txBody>
      </p:sp>
    </p:spTree>
  </p:cSld>
  <p:clrMapOvr>
    <a:masterClrMapping/>
  </p:clrMapOvr>
  <p:transition>
    <p:wheel spokes="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194" name="CaixaDeTexto 3"/>
          <p:cNvSpPr txBox="1">
            <a:spLocks noChangeArrowheads="1"/>
          </p:cNvSpPr>
          <p:nvPr/>
        </p:nvSpPr>
        <p:spPr bwMode="auto">
          <a:xfrm>
            <a:off x="857250" y="1785938"/>
            <a:ext cx="7500938" cy="3540125"/>
          </a:xfrm>
          <a:prstGeom prst="rect">
            <a:avLst/>
          </a:prstGeom>
          <a:noFill/>
          <a:ln w="9525">
            <a:noFill/>
            <a:miter lim="800000"/>
            <a:headEnd/>
            <a:tailEnd/>
          </a:ln>
        </p:spPr>
        <p:txBody>
          <a:bodyPr>
            <a:spAutoFit/>
          </a:bodyPr>
          <a:lstStyle/>
          <a:p>
            <a:pPr algn="ctr"/>
            <a:r>
              <a:rPr lang="es-ES" sz="2800" b="1">
                <a:solidFill>
                  <a:schemeClr val="bg1"/>
                </a:solidFill>
                <a:cs typeface="Arial" charset="0"/>
              </a:rPr>
              <a:t>“Así como el árbol fue puesto en medio del jardín del Edén, el sábado fue ubicado en el centro del decálogo. Con respecto al fruto del verdadero conocimiento, se puso una restricción, ‘mas del árbol de la ciencia del bien y del mal no comerás; porque el día que de él comieres, ciertamente morirás’… </a:t>
            </a:r>
          </a:p>
        </p:txBody>
      </p:sp>
    </p:spTree>
  </p:cSld>
  <p:clrMapOvr>
    <a:masterClrMapping/>
  </p:clrMapOvr>
  <p:transition>
    <p:wheel spokes="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218" name="CaixaDeTexto 3"/>
          <p:cNvSpPr txBox="1">
            <a:spLocks noChangeArrowheads="1"/>
          </p:cNvSpPr>
          <p:nvPr/>
        </p:nvSpPr>
        <p:spPr bwMode="auto">
          <a:xfrm>
            <a:off x="785813" y="1571625"/>
            <a:ext cx="7500937" cy="2986088"/>
          </a:xfrm>
          <a:prstGeom prst="rect">
            <a:avLst/>
          </a:prstGeom>
          <a:noFill/>
          <a:ln w="9525">
            <a:noFill/>
            <a:miter lim="800000"/>
            <a:headEnd/>
            <a:tailEnd/>
          </a:ln>
        </p:spPr>
        <p:txBody>
          <a:bodyPr>
            <a:spAutoFit/>
          </a:bodyPr>
          <a:lstStyle/>
          <a:p>
            <a:pPr algn="ctr"/>
            <a:r>
              <a:rPr lang="es-ES" sz="2800" b="1">
                <a:solidFill>
                  <a:schemeClr val="bg1"/>
                </a:solidFill>
                <a:cs typeface="Arial" charset="0"/>
              </a:rPr>
              <a:t>Así como el árbol del conocimiento fue la prueba de la obediencia de Adán, </a:t>
            </a:r>
          </a:p>
          <a:p>
            <a:pPr algn="ctr"/>
            <a:r>
              <a:rPr lang="es-ES" sz="2800" b="1">
                <a:solidFill>
                  <a:schemeClr val="bg1"/>
                </a:solidFill>
                <a:cs typeface="Arial" charset="0"/>
              </a:rPr>
              <a:t>Así también el cuarto mandamiento es la prueba que Dios ha establecido para determinar la lealtad de su pueblo”.</a:t>
            </a:r>
          </a:p>
          <a:p>
            <a:pPr algn="ctr"/>
            <a:endParaRPr lang="es-ES" sz="2800" b="1">
              <a:solidFill>
                <a:schemeClr val="bg1"/>
              </a:solidFill>
              <a:cs typeface="Arial" charset="0"/>
            </a:endParaRPr>
          </a:p>
          <a:p>
            <a:pPr algn="ctr"/>
            <a:r>
              <a:rPr lang="es-ES" sz="2000" b="1">
                <a:solidFill>
                  <a:schemeClr val="bg1"/>
                </a:solidFill>
                <a:cs typeface="Arial" charset="0"/>
              </a:rPr>
              <a:t>Cristo triunfante, pág. 357.</a:t>
            </a:r>
          </a:p>
        </p:txBody>
      </p:sp>
    </p:spTree>
  </p:cSld>
  <p:clrMapOvr>
    <a:masterClrMapping/>
  </p:clrMapOvr>
  <p:transition>
    <p:wheel spokes="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242" name="CaixaDeTexto 3"/>
          <p:cNvSpPr txBox="1">
            <a:spLocks noChangeArrowheads="1"/>
          </p:cNvSpPr>
          <p:nvPr/>
        </p:nvSpPr>
        <p:spPr bwMode="auto">
          <a:xfrm>
            <a:off x="3857625" y="962025"/>
            <a:ext cx="4786313" cy="5324475"/>
          </a:xfrm>
          <a:prstGeom prst="rect">
            <a:avLst/>
          </a:prstGeom>
          <a:noFill/>
          <a:ln w="9525">
            <a:noFill/>
            <a:miter lim="800000"/>
            <a:headEnd/>
            <a:tailEnd/>
          </a:ln>
        </p:spPr>
        <p:txBody>
          <a:bodyPr>
            <a:spAutoFit/>
          </a:bodyPr>
          <a:lstStyle/>
          <a:p>
            <a:pPr algn="ctr"/>
            <a:r>
              <a:rPr lang="es-ES" sz="2800" b="1">
                <a:solidFill>
                  <a:schemeClr val="bg1"/>
                </a:solidFill>
                <a:cs typeface="Arial" charset="0"/>
              </a:rPr>
              <a:t>“Asimismo el diezmo de nuestras entradas es ‘santo a Jehová’”</a:t>
            </a:r>
          </a:p>
          <a:p>
            <a:pPr algn="ctr"/>
            <a:endParaRPr lang="es-ES" sz="2800" b="1">
              <a:solidFill>
                <a:schemeClr val="bg1"/>
              </a:solidFill>
              <a:cs typeface="Arial" charset="0"/>
            </a:endParaRPr>
          </a:p>
          <a:p>
            <a:pPr algn="ctr"/>
            <a:r>
              <a:rPr lang="es-ES" sz="2800" b="1">
                <a:solidFill>
                  <a:schemeClr val="bg1"/>
                </a:solidFill>
                <a:cs typeface="Arial" charset="0"/>
              </a:rPr>
              <a:t>“El mismo lenguaje que se emplea en el mandamiento del diezmo se usa también con respecto al sábado: ‘El séptimo día es reposo para Jehová tu Dios”</a:t>
            </a:r>
          </a:p>
          <a:p>
            <a:pPr algn="ctr"/>
            <a:endParaRPr lang="es-ES" sz="2000" b="1">
              <a:solidFill>
                <a:schemeClr val="bg1"/>
              </a:solidFill>
              <a:cs typeface="Arial" charset="0"/>
            </a:endParaRPr>
          </a:p>
          <a:p>
            <a:pPr algn="ctr"/>
            <a:r>
              <a:rPr lang="es-ES" sz="2000" b="1">
                <a:solidFill>
                  <a:schemeClr val="bg1"/>
                </a:solidFill>
                <a:cs typeface="Arial" charset="0"/>
              </a:rPr>
              <a:t>Consejos sobre Mayordomía Cristiana, pág. 70. </a:t>
            </a:r>
            <a:endParaRPr lang="es-ES" sz="2800" b="1">
              <a:solidFill>
                <a:schemeClr val="bg1"/>
              </a:solidFill>
              <a:cs typeface="Arial" charset="0"/>
            </a:endParaRPr>
          </a:p>
        </p:txBody>
      </p:sp>
    </p:spTree>
  </p:cSld>
  <p:clrMapOvr>
    <a:masterClrMapping/>
  </p:clrMapOvr>
  <p:transition>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6" name="CaixaDeTexto 3"/>
          <p:cNvSpPr txBox="1">
            <a:spLocks noChangeArrowheads="1"/>
          </p:cNvSpPr>
          <p:nvPr/>
        </p:nvSpPr>
        <p:spPr bwMode="auto">
          <a:xfrm>
            <a:off x="4071938" y="1071563"/>
            <a:ext cx="4786312" cy="4400550"/>
          </a:xfrm>
          <a:prstGeom prst="rect">
            <a:avLst/>
          </a:prstGeom>
          <a:noFill/>
          <a:ln w="9525">
            <a:noFill/>
            <a:miter lim="800000"/>
            <a:headEnd/>
            <a:tailEnd/>
          </a:ln>
        </p:spPr>
        <p:txBody>
          <a:bodyPr>
            <a:spAutoFit/>
          </a:bodyPr>
          <a:lstStyle/>
          <a:p>
            <a:pPr algn="ctr"/>
            <a:r>
              <a:rPr lang="es-ES" sz="2800">
                <a:solidFill>
                  <a:schemeClr val="bg1"/>
                </a:solidFill>
                <a:latin typeface="Calibri" pitchFamily="34" charset="0"/>
              </a:rPr>
              <a:t> </a:t>
            </a:r>
          </a:p>
          <a:p>
            <a:pPr algn="ctr"/>
            <a:r>
              <a:rPr lang="es-ES" sz="2800" b="1">
                <a:solidFill>
                  <a:schemeClr val="bg1"/>
                </a:solidFill>
                <a:cs typeface="Arial" charset="0"/>
              </a:rPr>
              <a:t>El sábado es santo y debe ser guardado en conmemoración del poder creador de Dios.</a:t>
            </a:r>
          </a:p>
          <a:p>
            <a:pPr algn="ctr"/>
            <a:endParaRPr lang="es-ES" sz="2800" b="1">
              <a:solidFill>
                <a:schemeClr val="bg1"/>
              </a:solidFill>
              <a:cs typeface="Arial" charset="0"/>
            </a:endParaRPr>
          </a:p>
          <a:p>
            <a:pPr algn="ctr"/>
            <a:r>
              <a:rPr lang="es-ES" sz="2800" b="1">
                <a:solidFill>
                  <a:schemeClr val="bg1"/>
                </a:solidFill>
                <a:cs typeface="Arial" charset="0"/>
              </a:rPr>
              <a:t>El diezmo y las ofrendas son santos y recuerdan que Dios es el creador, dueño y Salvador;</a:t>
            </a:r>
          </a:p>
        </p:txBody>
      </p:sp>
    </p:spTree>
  </p:cSld>
  <p:clrMapOvr>
    <a:masterClrMapping/>
  </p:clrMapOvr>
  <p:transition>
    <p:wheel spokes="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3286116" y="2000240"/>
            <a:ext cx="5214974" cy="2246769"/>
          </a:xfrm>
          <a:prstGeom prst="rect">
            <a:avLst/>
          </a:prstGeom>
          <a:noFill/>
        </p:spPr>
        <p:txBody>
          <a:bodyPr>
            <a:spAutoFit/>
          </a:bodyPr>
          <a:lstStyle/>
          <a:p>
            <a:pPr algn="ctr" fontAlgn="auto">
              <a:spcBef>
                <a:spcPts val="0"/>
              </a:spcBef>
              <a:spcAft>
                <a:spcPts val="0"/>
              </a:spcAft>
              <a:defRPr/>
            </a:pPr>
            <a:r>
              <a:rPr lang="es-ES" sz="2800" b="1" dirty="0">
                <a:solidFill>
                  <a:schemeClr val="bg1"/>
                </a:solidFill>
                <a:latin typeface="Arial" pitchFamily="34" charset="0"/>
                <a:cs typeface="Arial" pitchFamily="34" charset="0"/>
              </a:rPr>
              <a:t>El sábado, el diezmo y las ofrendas son cosas santas al Señor. No puedo y no debo tocar o usarlo en aquello que pertenece al Señor.</a:t>
            </a:r>
            <a:endParaRPr lang="es-ES" sz="2800" b="1" cap="all" dirty="0">
              <a:ln>
                <a:solidFill>
                  <a:sysClr val="windowText" lastClr="000000"/>
                </a:solidFill>
              </a:ln>
              <a:solidFill>
                <a:schemeClr val="bg1"/>
              </a:solidFill>
              <a:effectLst>
                <a:outerShdw blurRad="38100" dist="38100" dir="2700000" algn="tl">
                  <a:srgbClr val="000000"/>
                </a:outerShdw>
              </a:effectLst>
              <a:latin typeface="Arial" pitchFamily="34" charset="0"/>
              <a:cs typeface="Arial" pitchFamily="34" charset="0"/>
            </a:endParaRPr>
          </a:p>
        </p:txBody>
      </p:sp>
    </p:spTree>
  </p:cSld>
  <p:clrMapOvr>
    <a:masterClrMapping/>
  </p:clrMapOvr>
  <p:transition>
    <p:wheel spokes="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314" name="CaixaDeTexto 3"/>
          <p:cNvSpPr txBox="1">
            <a:spLocks noChangeArrowheads="1"/>
          </p:cNvSpPr>
          <p:nvPr/>
        </p:nvSpPr>
        <p:spPr bwMode="auto">
          <a:xfrm>
            <a:off x="3714750" y="1714500"/>
            <a:ext cx="4786313" cy="3540125"/>
          </a:xfrm>
          <a:prstGeom prst="rect">
            <a:avLst/>
          </a:prstGeom>
          <a:noFill/>
          <a:ln w="9525">
            <a:noFill/>
            <a:miter lim="800000"/>
            <a:headEnd/>
            <a:tailEnd/>
          </a:ln>
        </p:spPr>
        <p:txBody>
          <a:bodyPr>
            <a:spAutoFit/>
          </a:bodyPr>
          <a:lstStyle/>
          <a:p>
            <a:pPr algn="ctr"/>
            <a:r>
              <a:rPr lang="es-ES" sz="2800" b="1">
                <a:solidFill>
                  <a:schemeClr val="bg1"/>
                </a:solidFill>
                <a:cs typeface="Arial" charset="0"/>
              </a:rPr>
              <a:t>El diezmo y las ofrendas debe ser vistos como elementos de adoración a Dios. No es un asunto de traer una ayuda para la iglesia o el campo cuando se tiene una buena condición financiera.</a:t>
            </a:r>
          </a:p>
        </p:txBody>
      </p:sp>
    </p:spTree>
  </p:cSld>
  <p:clrMapOvr>
    <a:masterClrMapping/>
  </p:clrMapOvr>
  <p:transition>
    <p:wheel spokes="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857224" y="1928802"/>
            <a:ext cx="7143800" cy="2800767"/>
          </a:xfrm>
          <a:prstGeom prst="rect">
            <a:avLst/>
          </a:prstGeom>
          <a:noFill/>
        </p:spPr>
        <p:txBody>
          <a:bodyPr>
            <a:spAutoFit/>
          </a:bodyPr>
          <a:lstStyle/>
          <a:p>
            <a:pPr algn="ctr" fontAlgn="auto">
              <a:spcBef>
                <a:spcPts val="0"/>
              </a:spcBef>
              <a:spcAft>
                <a:spcPts val="0"/>
              </a:spcAft>
              <a:defRPr/>
            </a:pPr>
            <a:r>
              <a:rPr lang="es-ES" sz="4400" b="1" cap="all" dirty="0">
                <a:ln>
                  <a:solidFill>
                    <a:sysClr val="windowText" lastClr="000000"/>
                  </a:solidFill>
                </a:ln>
                <a:solidFill>
                  <a:srgbClr val="FFFF00"/>
                </a:solidFill>
                <a:effectLst>
                  <a:outerShdw blurRad="38100" dist="38100" dir="2700000" algn="tl">
                    <a:srgbClr val="000000"/>
                  </a:outerShdw>
                </a:effectLst>
                <a:latin typeface="Arial Black" pitchFamily="34" charset="0"/>
                <a:cs typeface="Arial" pitchFamily="34" charset="0"/>
              </a:rPr>
              <a:t>II – dimensión escatológica de los diezmos y las ofrendas.</a:t>
            </a:r>
          </a:p>
        </p:txBody>
      </p:sp>
    </p:spTree>
  </p:cSld>
  <p:clrMapOvr>
    <a:masterClrMapping/>
  </p:clrMapOvr>
  <p:transition>
    <p:wheel spokes="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5362" name="CaixaDeTexto 3"/>
          <p:cNvSpPr txBox="1">
            <a:spLocks noChangeArrowheads="1"/>
          </p:cNvSpPr>
          <p:nvPr/>
        </p:nvSpPr>
        <p:spPr bwMode="auto">
          <a:xfrm>
            <a:off x="3786188" y="1357313"/>
            <a:ext cx="5072062" cy="4832350"/>
          </a:xfrm>
          <a:prstGeom prst="rect">
            <a:avLst/>
          </a:prstGeom>
          <a:noFill/>
          <a:ln w="9525">
            <a:noFill/>
            <a:miter lim="800000"/>
            <a:headEnd/>
            <a:tailEnd/>
          </a:ln>
        </p:spPr>
        <p:txBody>
          <a:bodyPr>
            <a:spAutoFit/>
          </a:bodyPr>
          <a:lstStyle/>
          <a:p>
            <a:pPr algn="ctr"/>
            <a:r>
              <a:rPr lang="es-ES" sz="2800" b="1">
                <a:solidFill>
                  <a:schemeClr val="bg1"/>
                </a:solidFill>
                <a:cs typeface="Arial" charset="0"/>
              </a:rPr>
              <a:t>Así como el sábado apunta para la eternidad, lo mismo sucede con el diezmo y las ofrendas. El Señor de la gloria recomienda:</a:t>
            </a:r>
          </a:p>
          <a:p>
            <a:pPr algn="ctr"/>
            <a:r>
              <a:rPr lang="es-ES" sz="2800" b="1">
                <a:solidFill>
                  <a:schemeClr val="bg1"/>
                </a:solidFill>
                <a:cs typeface="Arial" charset="0"/>
              </a:rPr>
              <a:t> “sino haceos tesoros en el cielo, donde ni la polilla ni el moho destruyen, y donde ladrones no entran ni hurtan”</a:t>
            </a:r>
          </a:p>
          <a:p>
            <a:pPr algn="ctr"/>
            <a:r>
              <a:rPr lang="es-ES" sz="2800" b="1">
                <a:solidFill>
                  <a:schemeClr val="bg1"/>
                </a:solidFill>
                <a:cs typeface="Arial" charset="0"/>
              </a:rPr>
              <a:t>Mateo 6:20</a:t>
            </a:r>
          </a:p>
        </p:txBody>
      </p:sp>
    </p:spTree>
  </p:cSld>
  <p:clrMapOvr>
    <a:masterClrMapping/>
  </p:clrMapOvr>
  <p:transition>
    <p:wheel spokes="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6386" name="CaixaDeTexto 3"/>
          <p:cNvSpPr txBox="1">
            <a:spLocks noChangeArrowheads="1"/>
          </p:cNvSpPr>
          <p:nvPr/>
        </p:nvSpPr>
        <p:spPr bwMode="auto">
          <a:xfrm>
            <a:off x="4000500" y="1285875"/>
            <a:ext cx="4786313" cy="4400550"/>
          </a:xfrm>
          <a:prstGeom prst="rect">
            <a:avLst/>
          </a:prstGeom>
          <a:noFill/>
          <a:ln w="9525">
            <a:noFill/>
            <a:miter lim="800000"/>
            <a:headEnd/>
            <a:tailEnd/>
          </a:ln>
        </p:spPr>
        <p:txBody>
          <a:bodyPr>
            <a:spAutoFit/>
          </a:bodyPr>
          <a:lstStyle/>
          <a:p>
            <a:pPr algn="ctr"/>
            <a:r>
              <a:rPr lang="es-ES" sz="2800" b="1">
                <a:solidFill>
                  <a:schemeClr val="bg1"/>
                </a:solidFill>
                <a:cs typeface="Arial" charset="0"/>
              </a:rPr>
              <a:t>Cuidado:</a:t>
            </a:r>
          </a:p>
          <a:p>
            <a:pPr algn="ctr"/>
            <a:endParaRPr lang="es-ES" sz="2800" b="1">
              <a:solidFill>
                <a:schemeClr val="bg1"/>
              </a:solidFill>
              <a:cs typeface="Arial" charset="0"/>
            </a:endParaRPr>
          </a:p>
          <a:p>
            <a:pPr algn="ctr"/>
            <a:r>
              <a:rPr lang="es-ES" sz="2800" b="1">
                <a:solidFill>
                  <a:schemeClr val="bg1"/>
                </a:solidFill>
                <a:cs typeface="Arial" charset="0"/>
              </a:rPr>
              <a:t>El diablo, vuestro adversario, va a hacer de todo para que usen equivocadamente los recursos divinos. Va a poner en su cabeza que da seguridad construir su vida aquí.</a:t>
            </a:r>
          </a:p>
        </p:txBody>
      </p:sp>
    </p:spTree>
  </p:cSld>
  <p:clrMapOvr>
    <a:masterClrMapping/>
  </p:clrMapOvr>
  <p:transition>
    <p:wheel spokes="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7410" name="CaixaDeTexto 3"/>
          <p:cNvSpPr txBox="1">
            <a:spLocks noChangeArrowheads="1"/>
          </p:cNvSpPr>
          <p:nvPr/>
        </p:nvSpPr>
        <p:spPr bwMode="auto">
          <a:xfrm>
            <a:off x="4000500" y="1357313"/>
            <a:ext cx="4786313" cy="4832350"/>
          </a:xfrm>
          <a:prstGeom prst="rect">
            <a:avLst/>
          </a:prstGeom>
          <a:noFill/>
          <a:ln w="9525">
            <a:noFill/>
            <a:miter lim="800000"/>
            <a:headEnd/>
            <a:tailEnd/>
          </a:ln>
        </p:spPr>
        <p:txBody>
          <a:bodyPr>
            <a:spAutoFit/>
          </a:bodyPr>
          <a:lstStyle/>
          <a:p>
            <a:pPr algn="ctr"/>
            <a:r>
              <a:rPr lang="es-ES" sz="2800" b="1">
                <a:solidFill>
                  <a:schemeClr val="bg1"/>
                </a:solidFill>
                <a:cs typeface="Arial" charset="0"/>
              </a:rPr>
              <a:t>La comunión con Dios dejará de ser el primer compromiso, porque tienen que trabajar para pagar las cuentas del carro, de la casa, del refrigerador, del perro, de los pasajes aéreos, de las vacaciones, de los video juegos, de la TV de 52 pulgada…</a:t>
            </a:r>
          </a:p>
        </p:txBody>
      </p:sp>
    </p:spTree>
  </p:cSld>
  <p:clrMapOvr>
    <a:masterClrMapping/>
  </p:clrMapOvr>
  <p:transition>
    <p:wheel spokes="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434" name="CaixaDeTexto 3"/>
          <p:cNvSpPr txBox="1">
            <a:spLocks noChangeArrowheads="1"/>
          </p:cNvSpPr>
          <p:nvPr/>
        </p:nvSpPr>
        <p:spPr bwMode="auto">
          <a:xfrm>
            <a:off x="3929063" y="2143125"/>
            <a:ext cx="4786312" cy="2246313"/>
          </a:xfrm>
          <a:prstGeom prst="rect">
            <a:avLst/>
          </a:prstGeom>
          <a:noFill/>
          <a:ln w="9525">
            <a:noFill/>
            <a:miter lim="800000"/>
            <a:headEnd/>
            <a:tailEnd/>
          </a:ln>
        </p:spPr>
        <p:txBody>
          <a:bodyPr>
            <a:spAutoFit/>
          </a:bodyPr>
          <a:lstStyle/>
          <a:p>
            <a:pPr algn="ctr"/>
            <a:r>
              <a:rPr lang="es-ES" sz="2800" b="1">
                <a:solidFill>
                  <a:schemeClr val="bg1"/>
                </a:solidFill>
                <a:cs typeface="Arial" charset="0"/>
              </a:rPr>
              <a:t>No piensen que los logros de este mundo son más importantes que la Jerusalén Celestial</a:t>
            </a:r>
          </a:p>
          <a:p>
            <a:pPr algn="ctr"/>
            <a:r>
              <a:rPr lang="es-ES" sz="2800" b="1">
                <a:solidFill>
                  <a:schemeClr val="bg1"/>
                </a:solidFill>
                <a:cs typeface="Arial" charset="0"/>
              </a:rPr>
              <a:t> </a:t>
            </a:r>
          </a:p>
        </p:txBody>
      </p:sp>
    </p:spTree>
  </p:cSld>
  <p:clrMapOvr>
    <a:masterClrMapping/>
  </p:clrMapOvr>
  <p:transition>
    <p:wheel spokes="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9458" name="CaixaDeTexto 3"/>
          <p:cNvSpPr txBox="1">
            <a:spLocks noChangeArrowheads="1"/>
          </p:cNvSpPr>
          <p:nvPr/>
        </p:nvSpPr>
        <p:spPr bwMode="auto">
          <a:xfrm>
            <a:off x="1357313" y="2071688"/>
            <a:ext cx="6072187" cy="3108325"/>
          </a:xfrm>
          <a:prstGeom prst="rect">
            <a:avLst/>
          </a:prstGeom>
          <a:noFill/>
          <a:ln w="9525">
            <a:noFill/>
            <a:miter lim="800000"/>
            <a:headEnd/>
            <a:tailEnd/>
          </a:ln>
        </p:spPr>
        <p:txBody>
          <a:bodyPr>
            <a:spAutoFit/>
          </a:bodyPr>
          <a:lstStyle/>
          <a:p>
            <a:pPr algn="ctr"/>
            <a:r>
              <a:rPr lang="es-ES" sz="2800" b="1">
                <a:solidFill>
                  <a:schemeClr val="bg1"/>
                </a:solidFill>
                <a:cs typeface="Arial" charset="0"/>
              </a:rPr>
              <a:t>“porque donde esté vuestro tesoro, allí estará también vuestro corazón” Mateo 6:21 </a:t>
            </a:r>
          </a:p>
          <a:p>
            <a:pPr algn="ctr"/>
            <a:endParaRPr lang="es-ES" sz="2800" b="1">
              <a:solidFill>
                <a:schemeClr val="bg1"/>
              </a:solidFill>
              <a:cs typeface="Arial" charset="0"/>
            </a:endParaRPr>
          </a:p>
          <a:p>
            <a:pPr algn="ctr"/>
            <a:r>
              <a:rPr lang="es-ES" sz="2800" b="1">
                <a:solidFill>
                  <a:schemeClr val="bg1"/>
                </a:solidFill>
                <a:cs typeface="Arial" charset="0"/>
              </a:rPr>
              <a:t>“porque ¿de qué le aprovechará al hombre ganar todo el mundo, si pierde su alma?” Marcos 8:36</a:t>
            </a:r>
          </a:p>
        </p:txBody>
      </p:sp>
    </p:spTree>
  </p:cSld>
  <p:clrMapOvr>
    <a:masterClrMapping/>
  </p:clrMapOvr>
  <p:transition>
    <p:wheel spokes="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482" name="CaixaDeTexto 3"/>
          <p:cNvSpPr txBox="1">
            <a:spLocks noChangeArrowheads="1"/>
          </p:cNvSpPr>
          <p:nvPr/>
        </p:nvSpPr>
        <p:spPr bwMode="auto">
          <a:xfrm>
            <a:off x="285750" y="642938"/>
            <a:ext cx="5286375" cy="4832350"/>
          </a:xfrm>
          <a:prstGeom prst="rect">
            <a:avLst/>
          </a:prstGeom>
          <a:noFill/>
          <a:ln w="9525">
            <a:noFill/>
            <a:miter lim="800000"/>
            <a:headEnd/>
            <a:tailEnd/>
          </a:ln>
        </p:spPr>
        <p:txBody>
          <a:bodyPr>
            <a:spAutoFit/>
          </a:bodyPr>
          <a:lstStyle/>
          <a:p>
            <a:endParaRPr lang="es-ES" sz="2800" b="1">
              <a:solidFill>
                <a:schemeClr val="bg1"/>
              </a:solidFill>
              <a:cs typeface="Arial" charset="0"/>
            </a:endParaRPr>
          </a:p>
          <a:p>
            <a:pPr algn="ctr"/>
            <a:r>
              <a:rPr lang="es-ES" sz="2800" b="1">
                <a:solidFill>
                  <a:schemeClr val="bg1"/>
                </a:solidFill>
                <a:cs typeface="Arial" charset="0"/>
              </a:rPr>
              <a:t>Jesús nos quiere aconsejar:</a:t>
            </a:r>
          </a:p>
          <a:p>
            <a:pPr algn="ctr"/>
            <a:endParaRPr lang="es-ES" sz="2800" b="1">
              <a:solidFill>
                <a:schemeClr val="bg1"/>
              </a:solidFill>
              <a:cs typeface="Arial" charset="0"/>
            </a:endParaRPr>
          </a:p>
          <a:p>
            <a:pPr algn="ctr"/>
            <a:r>
              <a:rPr lang="es-ES" sz="2800" b="1" i="1">
                <a:solidFill>
                  <a:schemeClr val="bg1"/>
                </a:solidFill>
                <a:cs typeface="Arial" charset="0"/>
              </a:rPr>
              <a:t>Use lo que tenga para el crecimiento del reino de Dios.</a:t>
            </a:r>
            <a:r>
              <a:rPr lang="es-ES" sz="2800" b="1" i="1">
                <a:solidFill>
                  <a:srgbClr val="FF0000"/>
                </a:solidFill>
                <a:cs typeface="Arial" charset="0"/>
              </a:rPr>
              <a:t> </a:t>
            </a:r>
            <a:r>
              <a:rPr lang="es-ES" sz="2800" b="1" i="1">
                <a:solidFill>
                  <a:schemeClr val="bg1"/>
                </a:solidFill>
                <a:cs typeface="Arial" charset="0"/>
              </a:rPr>
              <a:t>Esto es lo que le da sentido a la vida presente y le protege para la eternidad.</a:t>
            </a:r>
          </a:p>
          <a:p>
            <a:pPr algn="ctr"/>
            <a:r>
              <a:rPr lang="es-ES" sz="2800" b="1" i="1">
                <a:solidFill>
                  <a:schemeClr val="bg1"/>
                </a:solidFill>
                <a:cs typeface="Arial" charset="0"/>
              </a:rPr>
              <a:t>Cuando llegue al cielo, le mostraré que valió la pena obedecer.</a:t>
            </a:r>
          </a:p>
        </p:txBody>
      </p:sp>
    </p:spTree>
  </p:cSld>
  <p:clrMapOvr>
    <a:masterClrMapping/>
  </p:clrMapOvr>
  <p:transition>
    <p:wheel spokes="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CaixaDeTexto 3"/>
          <p:cNvSpPr txBox="1">
            <a:spLocks noChangeArrowheads="1"/>
          </p:cNvSpPr>
          <p:nvPr/>
        </p:nvSpPr>
        <p:spPr bwMode="auto">
          <a:xfrm>
            <a:off x="571500" y="2143125"/>
            <a:ext cx="4786313" cy="2246313"/>
          </a:xfrm>
          <a:prstGeom prst="rect">
            <a:avLst/>
          </a:prstGeom>
          <a:noFill/>
          <a:ln w="9525">
            <a:noFill/>
            <a:miter lim="800000"/>
            <a:headEnd/>
            <a:tailEnd/>
          </a:ln>
        </p:spPr>
        <p:txBody>
          <a:bodyPr>
            <a:spAutoFit/>
          </a:bodyPr>
          <a:lstStyle/>
          <a:p>
            <a:pPr algn="ctr"/>
            <a:r>
              <a:rPr lang="es-ES" sz="2800" b="1">
                <a:solidFill>
                  <a:schemeClr val="bg1"/>
                </a:solidFill>
                <a:cs typeface="Arial" charset="0"/>
              </a:rPr>
              <a:t>Así como el sábado será recordado en el cielo, los resultados de los diezmos y de las ofrendas también serán vistos.</a:t>
            </a:r>
          </a:p>
        </p:txBody>
      </p:sp>
    </p:spTree>
  </p:cSld>
  <p:clrMapOvr>
    <a:masterClrMapping/>
  </p:clrMapOvr>
  <p:transition>
    <p:wheel spokes="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2530" name="CaixaDeTexto 3"/>
          <p:cNvSpPr txBox="1">
            <a:spLocks noChangeArrowheads="1"/>
          </p:cNvSpPr>
          <p:nvPr/>
        </p:nvSpPr>
        <p:spPr bwMode="auto">
          <a:xfrm>
            <a:off x="642938" y="1285875"/>
            <a:ext cx="4786312" cy="4400550"/>
          </a:xfrm>
          <a:prstGeom prst="rect">
            <a:avLst/>
          </a:prstGeom>
          <a:noFill/>
          <a:ln w="9525">
            <a:noFill/>
            <a:miter lim="800000"/>
            <a:headEnd/>
            <a:tailEnd/>
          </a:ln>
        </p:spPr>
        <p:txBody>
          <a:bodyPr>
            <a:spAutoFit/>
          </a:bodyPr>
          <a:lstStyle/>
          <a:p>
            <a:pPr algn="ctr"/>
            <a:r>
              <a:rPr lang="es-ES" sz="2800" b="1">
                <a:solidFill>
                  <a:schemeClr val="bg1"/>
                </a:solidFill>
                <a:cs typeface="Arial" charset="0"/>
              </a:rPr>
              <a:t>Es maravilloso pensar que somos miembros de una Iglesia local parte de una Iglesia mundial.</a:t>
            </a:r>
          </a:p>
          <a:p>
            <a:pPr algn="ctr"/>
            <a:r>
              <a:rPr lang="es-ES" sz="2800" b="1">
                <a:solidFill>
                  <a:schemeClr val="bg1"/>
                </a:solidFill>
                <a:cs typeface="Arial" charset="0"/>
              </a:rPr>
              <a:t>Es reconfortante saber que los diezmos y las ofrendas que devolvemos al Señor, serán usados par la salvación de personas en todo el mundo. </a:t>
            </a:r>
          </a:p>
        </p:txBody>
      </p:sp>
    </p:spTree>
  </p:cSld>
  <p:clrMapOvr>
    <a:masterClrMapping/>
  </p:clrMapOvr>
  <p:transition>
    <p:wheel spokes="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1571604" y="2643182"/>
            <a:ext cx="6072230" cy="1446550"/>
          </a:xfrm>
          <a:prstGeom prst="rect">
            <a:avLst/>
          </a:prstGeom>
          <a:noFill/>
        </p:spPr>
        <p:txBody>
          <a:bodyPr>
            <a:spAutoFit/>
          </a:bodyPr>
          <a:lstStyle/>
          <a:p>
            <a:pPr algn="ctr" fontAlgn="auto">
              <a:spcBef>
                <a:spcPts val="0"/>
              </a:spcBef>
              <a:spcAft>
                <a:spcPts val="0"/>
              </a:spcAft>
              <a:defRPr/>
            </a:pPr>
            <a:r>
              <a:rPr lang="es-ES" sz="4400" b="1" cap="all" dirty="0">
                <a:ln>
                  <a:solidFill>
                    <a:sysClr val="windowText" lastClr="000000"/>
                  </a:solidFill>
                </a:ln>
                <a:solidFill>
                  <a:srgbClr val="FFFF00"/>
                </a:solidFill>
                <a:effectLst>
                  <a:outerShdw blurRad="38100" dist="38100" dir="2700000" algn="tl">
                    <a:srgbClr val="000000"/>
                  </a:outerShdw>
                </a:effectLst>
                <a:latin typeface="Arial Black" pitchFamily="34" charset="0"/>
                <a:cs typeface="Arial" pitchFamily="34" charset="0"/>
              </a:rPr>
              <a:t>III – Adoración sistemática.</a:t>
            </a:r>
          </a:p>
        </p:txBody>
      </p:sp>
    </p:spTree>
  </p:cSld>
  <p:clrMapOvr>
    <a:masterClrMapping/>
  </p:clrMapOvr>
  <p:transition>
    <p:wheel spokes="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4578" name="CaixaDeTexto 3"/>
          <p:cNvSpPr txBox="1">
            <a:spLocks noChangeArrowheads="1"/>
          </p:cNvSpPr>
          <p:nvPr/>
        </p:nvSpPr>
        <p:spPr bwMode="auto">
          <a:xfrm>
            <a:off x="3643313" y="1071563"/>
            <a:ext cx="5143500" cy="4400550"/>
          </a:xfrm>
          <a:prstGeom prst="rect">
            <a:avLst/>
          </a:prstGeom>
          <a:noFill/>
          <a:ln w="9525">
            <a:noFill/>
            <a:miter lim="800000"/>
            <a:headEnd/>
            <a:tailEnd/>
          </a:ln>
        </p:spPr>
        <p:txBody>
          <a:bodyPr>
            <a:spAutoFit/>
          </a:bodyPr>
          <a:lstStyle/>
          <a:p>
            <a:pPr algn="ctr"/>
            <a:r>
              <a:rPr lang="es-ES" sz="2800" b="1">
                <a:solidFill>
                  <a:schemeClr val="bg1"/>
                </a:solidFill>
                <a:cs typeface="Arial" charset="0"/>
              </a:rPr>
              <a:t>Este punto tiene que ver con nuestro conocimiento de Dios, como nos sostiene siempre. La bendición del Padre es continua, no acaba, así como el corazón no deja de latir, el oxígeno es dado continuamente en la proporción correcta, la visión, la ropa, la comida…</a:t>
            </a:r>
          </a:p>
        </p:txBody>
      </p:sp>
    </p:spTree>
  </p:cSld>
  <p:clrMapOvr>
    <a:masterClrMapping/>
  </p:clrMapOvr>
  <p:transition>
    <p:wheel spokes="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5602" name="CaixaDeTexto 3"/>
          <p:cNvSpPr txBox="1">
            <a:spLocks noChangeArrowheads="1"/>
          </p:cNvSpPr>
          <p:nvPr/>
        </p:nvSpPr>
        <p:spPr bwMode="auto">
          <a:xfrm>
            <a:off x="3286125" y="1785938"/>
            <a:ext cx="5500688" cy="3108325"/>
          </a:xfrm>
          <a:prstGeom prst="rect">
            <a:avLst/>
          </a:prstGeom>
          <a:noFill/>
          <a:ln w="9525">
            <a:noFill/>
            <a:miter lim="800000"/>
            <a:headEnd/>
            <a:tailEnd/>
          </a:ln>
        </p:spPr>
        <p:txBody>
          <a:bodyPr>
            <a:spAutoFit/>
          </a:bodyPr>
          <a:lstStyle/>
          <a:p>
            <a:pPr algn="ctr"/>
            <a:r>
              <a:rPr lang="es-ES" sz="2800" b="1">
                <a:solidFill>
                  <a:schemeClr val="bg1"/>
                </a:solidFill>
                <a:cs typeface="Arial" charset="0"/>
              </a:rPr>
              <a:t>Adorarlo esporádicamente es una incoherencia. Los que trabajan para el Evangelio tienen necesidades sistemáticas. Las obligaciones de los campos y de las iglesias son permanentes.</a:t>
            </a:r>
          </a:p>
        </p:txBody>
      </p:sp>
    </p:spTree>
  </p:cSld>
  <p:clrMapOvr>
    <a:masterClrMapping/>
  </p:clrMapOvr>
  <p:transition>
    <p:wheel spokes="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6626" name="CaixaDeTexto 3"/>
          <p:cNvSpPr txBox="1">
            <a:spLocks noChangeArrowheads="1"/>
          </p:cNvSpPr>
          <p:nvPr/>
        </p:nvSpPr>
        <p:spPr bwMode="auto">
          <a:xfrm>
            <a:off x="4000500" y="1357313"/>
            <a:ext cx="4786313" cy="3970337"/>
          </a:xfrm>
          <a:prstGeom prst="rect">
            <a:avLst/>
          </a:prstGeom>
          <a:noFill/>
          <a:ln w="9525">
            <a:noFill/>
            <a:miter lim="800000"/>
            <a:headEnd/>
            <a:tailEnd/>
          </a:ln>
        </p:spPr>
        <p:txBody>
          <a:bodyPr>
            <a:spAutoFit/>
          </a:bodyPr>
          <a:lstStyle/>
          <a:p>
            <a:pPr algn="ctr"/>
            <a:r>
              <a:rPr lang="es-ES" sz="2800" b="1">
                <a:solidFill>
                  <a:schemeClr val="bg1"/>
                </a:solidFill>
                <a:cs typeface="Arial" charset="0"/>
              </a:rPr>
              <a:t>La manera como el Señor eligió para sustentar esta estructura es dar recursos a sus hijos y solicitarles que lo adoren en espíritu y en verdad con una devolución fiel y sistemática de los diezmos y las ofrendas.</a:t>
            </a:r>
          </a:p>
        </p:txBody>
      </p:sp>
    </p:spTree>
  </p:cSld>
  <p:clrMapOvr>
    <a:masterClrMapping/>
  </p:clrMapOvr>
  <p:transition>
    <p:wheel spokes="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7650" name="CaixaDeTexto 3"/>
          <p:cNvSpPr txBox="1">
            <a:spLocks noChangeArrowheads="1"/>
          </p:cNvSpPr>
          <p:nvPr/>
        </p:nvSpPr>
        <p:spPr bwMode="auto">
          <a:xfrm>
            <a:off x="3714750" y="1143000"/>
            <a:ext cx="5000625" cy="4832350"/>
          </a:xfrm>
          <a:prstGeom prst="rect">
            <a:avLst/>
          </a:prstGeom>
          <a:noFill/>
          <a:ln w="9525">
            <a:noFill/>
            <a:miter lim="800000"/>
            <a:headEnd/>
            <a:tailEnd/>
          </a:ln>
        </p:spPr>
        <p:txBody>
          <a:bodyPr>
            <a:spAutoFit/>
          </a:bodyPr>
          <a:lstStyle/>
          <a:p>
            <a:pPr algn="ctr"/>
            <a:r>
              <a:rPr lang="es-ES" sz="2800" b="1">
                <a:solidFill>
                  <a:schemeClr val="bg1"/>
                </a:solidFill>
                <a:cs typeface="Arial" charset="0"/>
              </a:rPr>
              <a:t>Si el rendimiento que el Padre me concede es semanal, semanalmente debo separar los diezmos y ofrendas, por que la iglesia y el campo también tienen obligaciones semanales. Si el rendimiento es mensual, debo proceder semanalmente y así sucesivamente.</a:t>
            </a:r>
            <a:endParaRPr lang="es-ES" sz="4800">
              <a:solidFill>
                <a:schemeClr val="bg1"/>
              </a:solidFill>
              <a:latin typeface="Calibri" pitchFamily="34" charset="0"/>
            </a:endParaRPr>
          </a:p>
        </p:txBody>
      </p:sp>
    </p:spTree>
  </p:cSld>
  <p:clrMapOvr>
    <a:masterClrMapping/>
  </p:clrMapOvr>
  <p:transition>
    <p:wheel spokes="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3786182" y="2357430"/>
            <a:ext cx="4786346" cy="1815882"/>
          </a:xfrm>
          <a:prstGeom prst="rect">
            <a:avLst/>
          </a:prstGeom>
          <a:noFill/>
        </p:spPr>
        <p:txBody>
          <a:bodyPr>
            <a:spAutoFit/>
          </a:bodyPr>
          <a:lstStyle/>
          <a:p>
            <a:pPr algn="ctr" fontAlgn="auto">
              <a:spcBef>
                <a:spcPts val="0"/>
              </a:spcBef>
              <a:spcAft>
                <a:spcPts val="0"/>
              </a:spcAft>
              <a:defRPr/>
            </a:pPr>
            <a:r>
              <a:rPr lang="es-ES" sz="2800" b="1" dirty="0">
                <a:solidFill>
                  <a:schemeClr val="bg1"/>
                </a:solidFill>
                <a:latin typeface="Arial" pitchFamily="34" charset="0"/>
                <a:cs typeface="Arial" pitchFamily="34" charset="0"/>
              </a:rPr>
              <a:t>Esa responsabilidad es individual. El diezmar y ofertar no es un asunto financiero, sino espiritual.</a:t>
            </a:r>
            <a:endParaRPr lang="es-ES" sz="2800" b="1" dirty="0">
              <a:ln w="19050">
                <a:solidFill>
                  <a:schemeClr val="tx1"/>
                </a:solidFill>
              </a:ln>
              <a:solidFill>
                <a:schemeClr val="bg1"/>
              </a:solidFill>
              <a:latin typeface="Arial" pitchFamily="34" charset="0"/>
              <a:cs typeface="Arial" pitchFamily="34" charset="0"/>
            </a:endParaRPr>
          </a:p>
        </p:txBody>
      </p:sp>
    </p:spTree>
  </p:cSld>
  <p:clrMapOvr>
    <a:masterClrMapping/>
  </p:clrMapOvr>
  <p:transition>
    <p:wheel spokes="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9698" name="CaixaDeTexto 3"/>
          <p:cNvSpPr txBox="1">
            <a:spLocks noChangeArrowheads="1"/>
          </p:cNvSpPr>
          <p:nvPr/>
        </p:nvSpPr>
        <p:spPr bwMode="auto">
          <a:xfrm>
            <a:off x="3286125" y="1857375"/>
            <a:ext cx="5072063" cy="2678113"/>
          </a:xfrm>
          <a:prstGeom prst="rect">
            <a:avLst/>
          </a:prstGeom>
          <a:noFill/>
          <a:ln w="9525">
            <a:noFill/>
            <a:miter lim="800000"/>
            <a:headEnd/>
            <a:tailEnd/>
          </a:ln>
        </p:spPr>
        <p:txBody>
          <a:bodyPr>
            <a:spAutoFit/>
          </a:bodyPr>
          <a:lstStyle/>
          <a:p>
            <a:pPr algn="ctr"/>
            <a:r>
              <a:rPr lang="es-ES" sz="2800" b="1">
                <a:solidFill>
                  <a:schemeClr val="bg1"/>
                </a:solidFill>
                <a:cs typeface="Arial" charset="0"/>
              </a:rPr>
              <a:t>Cuando aceptamos ser miembros de iglesia asumimos, públicamente, ese compromiso sagrado; independientemente de ser rico o pobre.</a:t>
            </a:r>
          </a:p>
        </p:txBody>
      </p:sp>
    </p:spTree>
  </p:cSld>
  <p:clrMapOvr>
    <a:masterClrMapping/>
  </p:clrMapOvr>
  <p:transition>
    <p:wheel spokes="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2286000" y="2571750"/>
            <a:ext cx="4786313" cy="769938"/>
          </a:xfrm>
          <a:prstGeom prst="rect">
            <a:avLst/>
          </a:prstGeom>
          <a:noFill/>
        </p:spPr>
        <p:txBody>
          <a:bodyPr>
            <a:spAutoFit/>
          </a:bodyPr>
          <a:lstStyle/>
          <a:p>
            <a:pPr algn="ctr" fontAlgn="auto">
              <a:spcBef>
                <a:spcPts val="0"/>
              </a:spcBef>
              <a:spcAft>
                <a:spcPts val="0"/>
              </a:spcAft>
              <a:defRPr/>
            </a:pPr>
            <a:r>
              <a:rPr lang="es-ES" sz="4400" cap="all" dirty="0">
                <a:ln w="19050">
                  <a:noFill/>
                </a:ln>
                <a:solidFill>
                  <a:srgbClr val="FFFF00"/>
                </a:solidFill>
                <a:effectLst>
                  <a:outerShdw blurRad="38100" dist="38100" dir="2700000" algn="tl">
                    <a:srgbClr val="000000">
                      <a:alpha val="43137"/>
                    </a:srgbClr>
                  </a:outerShdw>
                </a:effectLst>
                <a:latin typeface="Arial Black" pitchFamily="34" charset="0"/>
                <a:cs typeface="Arial" pitchFamily="34" charset="0"/>
              </a:rPr>
              <a:t>Conclusión:</a:t>
            </a:r>
          </a:p>
        </p:txBody>
      </p:sp>
    </p:spTree>
  </p:cSld>
  <p:clrMapOvr>
    <a:masterClrMapping/>
  </p:clrMapOvr>
  <p:transition>
    <p:wheel spokes="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1746" name="CaixaDeTexto 3"/>
          <p:cNvSpPr txBox="1">
            <a:spLocks noChangeArrowheads="1"/>
          </p:cNvSpPr>
          <p:nvPr/>
        </p:nvSpPr>
        <p:spPr bwMode="auto">
          <a:xfrm>
            <a:off x="285750" y="1285875"/>
            <a:ext cx="8572500" cy="4708525"/>
          </a:xfrm>
          <a:prstGeom prst="rect">
            <a:avLst/>
          </a:prstGeom>
          <a:noFill/>
          <a:ln w="9525">
            <a:noFill/>
            <a:miter lim="800000"/>
            <a:headEnd/>
            <a:tailEnd/>
          </a:ln>
        </p:spPr>
        <p:txBody>
          <a:bodyPr>
            <a:spAutoFit/>
          </a:bodyPr>
          <a:lstStyle/>
          <a:p>
            <a:pPr algn="ctr"/>
            <a:r>
              <a:rPr lang="es-ES" sz="2800" b="1">
                <a:solidFill>
                  <a:schemeClr val="bg1"/>
                </a:solidFill>
                <a:cs typeface="Arial" charset="0"/>
              </a:rPr>
              <a:t> “Nunca debemos olvidar que se nos ha puesto a prueba en este mundo a fin de determinar nuestra aptitud para la vida futura. No podrá entrar en el cielo ninguna persona cuyo carácter haya sido contaminado por la fea mancha del egoísmo. Por lo tanto, Dios nos prueba aquí entregándonos posesiones temporales a fin de que el uso que hagamos de ellas demuestre si se nos pueden confiar las riquezas eternas”</a:t>
            </a:r>
          </a:p>
          <a:p>
            <a:pPr algn="ctr"/>
            <a:endParaRPr lang="es-ES" sz="2800" b="1">
              <a:solidFill>
                <a:schemeClr val="bg1"/>
              </a:solidFill>
              <a:cs typeface="Arial" charset="0"/>
            </a:endParaRPr>
          </a:p>
          <a:p>
            <a:pPr algn="ctr"/>
            <a:r>
              <a:rPr lang="es-ES" sz="2000" b="1">
                <a:solidFill>
                  <a:schemeClr val="bg1"/>
                </a:solidFill>
                <a:cs typeface="Arial" charset="0"/>
              </a:rPr>
              <a:t>Consejos Sobre Mayordomía, pág. 24</a:t>
            </a:r>
          </a:p>
        </p:txBody>
      </p:sp>
    </p:spTree>
  </p:cSld>
  <p:clrMapOvr>
    <a:masterClrMapping/>
  </p:clrMapOvr>
  <p:transition>
    <p:wheel spokes="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2770" name="CaixaDeTexto 3"/>
          <p:cNvSpPr txBox="1">
            <a:spLocks noChangeArrowheads="1"/>
          </p:cNvSpPr>
          <p:nvPr/>
        </p:nvSpPr>
        <p:spPr bwMode="auto">
          <a:xfrm>
            <a:off x="2214563" y="1071563"/>
            <a:ext cx="7000875" cy="4832350"/>
          </a:xfrm>
          <a:prstGeom prst="rect">
            <a:avLst/>
          </a:prstGeom>
          <a:noFill/>
          <a:ln w="9525">
            <a:noFill/>
            <a:miter lim="800000"/>
            <a:headEnd/>
            <a:tailEnd/>
          </a:ln>
        </p:spPr>
        <p:txBody>
          <a:bodyPr>
            <a:spAutoFit/>
          </a:bodyPr>
          <a:lstStyle/>
          <a:p>
            <a:pPr algn="ctr"/>
            <a:r>
              <a:rPr lang="es-ES" sz="2800" b="1">
                <a:solidFill>
                  <a:schemeClr val="bg1"/>
                </a:solidFill>
                <a:cs typeface="Arial" charset="0"/>
              </a:rPr>
              <a:t>El diezmo es del Señor.</a:t>
            </a:r>
          </a:p>
          <a:p>
            <a:pPr algn="ctr"/>
            <a:r>
              <a:rPr lang="es-ES" sz="2800" b="1">
                <a:solidFill>
                  <a:schemeClr val="bg1"/>
                </a:solidFill>
                <a:cs typeface="Arial" charset="0"/>
              </a:rPr>
              <a:t>“El diezmo de la tierra, tanto de la simiente de la tierra como del fruto de los árboles […]</a:t>
            </a:r>
          </a:p>
          <a:p>
            <a:pPr algn="ctr"/>
            <a:r>
              <a:rPr lang="es-ES" sz="2800" b="1">
                <a:solidFill>
                  <a:schemeClr val="bg1"/>
                </a:solidFill>
                <a:cs typeface="Arial" charset="0"/>
              </a:rPr>
              <a:t>Todo diezmo de vacas o de ovejas […] el diezmo será consagrado a Jehová” </a:t>
            </a:r>
          </a:p>
          <a:p>
            <a:pPr algn="ctr"/>
            <a:r>
              <a:rPr lang="es-ES" sz="2800" b="1">
                <a:solidFill>
                  <a:schemeClr val="bg1"/>
                </a:solidFill>
                <a:cs typeface="Arial" charset="0"/>
              </a:rPr>
              <a:t> Lev. 27:30 y 32.</a:t>
            </a:r>
          </a:p>
          <a:p>
            <a:pPr algn="ctr"/>
            <a:r>
              <a:rPr lang="es-ES" sz="2800" b="1">
                <a:solidFill>
                  <a:schemeClr val="bg1"/>
                </a:solidFill>
                <a:cs typeface="Arial" charset="0"/>
              </a:rPr>
              <a:t>El voto realizado por Jacob en Betel, muestra la extensión de la obligación. </a:t>
            </a:r>
          </a:p>
          <a:p>
            <a:pPr algn="ctr"/>
            <a:r>
              <a:rPr lang="pt-BR" sz="2800" b="1">
                <a:solidFill>
                  <a:schemeClr val="bg1"/>
                </a:solidFill>
                <a:cs typeface="Arial" charset="0"/>
              </a:rPr>
              <a:t>“</a:t>
            </a:r>
            <a:r>
              <a:rPr lang="es-ES" sz="2800" b="1">
                <a:solidFill>
                  <a:schemeClr val="bg1"/>
                </a:solidFill>
                <a:cs typeface="Arial" charset="0"/>
              </a:rPr>
              <a:t>…y de todo lo que me des, el diezmo apartaré para ti” Gén. 28:22.</a:t>
            </a:r>
          </a:p>
        </p:txBody>
      </p:sp>
    </p:spTree>
  </p:cSld>
  <p:clrMapOvr>
    <a:masterClrMapping/>
  </p:clrMapOvr>
  <p:transition>
    <p:wheel spokes="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3794" name="CaixaDeTexto 3"/>
          <p:cNvSpPr txBox="1">
            <a:spLocks noChangeArrowheads="1"/>
          </p:cNvSpPr>
          <p:nvPr/>
        </p:nvSpPr>
        <p:spPr bwMode="auto">
          <a:xfrm>
            <a:off x="3071813" y="1714500"/>
            <a:ext cx="5214937" cy="2246313"/>
          </a:xfrm>
          <a:prstGeom prst="rect">
            <a:avLst/>
          </a:prstGeom>
          <a:noFill/>
          <a:ln w="9525">
            <a:noFill/>
            <a:miter lim="800000"/>
            <a:headEnd/>
            <a:tailEnd/>
          </a:ln>
        </p:spPr>
        <p:txBody>
          <a:bodyPr>
            <a:spAutoFit/>
          </a:bodyPr>
          <a:lstStyle/>
          <a:p>
            <a:pPr algn="ctr"/>
            <a:r>
              <a:rPr lang="es-ES" sz="2800">
                <a:solidFill>
                  <a:schemeClr val="bg1"/>
                </a:solidFill>
                <a:latin typeface="Calibri" pitchFamily="34" charset="0"/>
              </a:rPr>
              <a:t> </a:t>
            </a:r>
          </a:p>
          <a:p>
            <a:pPr algn="ctr"/>
            <a:r>
              <a:rPr lang="es-ES" sz="2800" b="1">
                <a:solidFill>
                  <a:schemeClr val="bg1"/>
                </a:solidFill>
                <a:cs typeface="Arial" charset="0"/>
              </a:rPr>
              <a:t>“Traed todos los diezmos al alfolí…”</a:t>
            </a:r>
          </a:p>
          <a:p>
            <a:pPr algn="ctr"/>
            <a:endParaRPr lang="es-ES" sz="2800" b="1">
              <a:solidFill>
                <a:schemeClr val="bg1"/>
              </a:solidFill>
              <a:cs typeface="Arial" charset="0"/>
            </a:endParaRPr>
          </a:p>
          <a:p>
            <a:pPr algn="ctr"/>
            <a:r>
              <a:rPr lang="es-ES" sz="2800" b="1">
                <a:solidFill>
                  <a:schemeClr val="bg1"/>
                </a:solidFill>
                <a:cs typeface="Arial" charset="0"/>
              </a:rPr>
              <a:t>Mal. 3:10 </a:t>
            </a:r>
          </a:p>
        </p:txBody>
      </p:sp>
    </p:spTree>
  </p:cSld>
  <p:clrMapOvr>
    <a:masterClrMapping/>
  </p:clrMapOvr>
  <p:transition>
    <p:wheel spokes="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3500430" y="2000240"/>
            <a:ext cx="4786346" cy="3108543"/>
          </a:xfrm>
          <a:prstGeom prst="rect">
            <a:avLst/>
          </a:prstGeom>
          <a:noFill/>
        </p:spPr>
        <p:txBody>
          <a:bodyPr>
            <a:spAutoFit/>
          </a:bodyPr>
          <a:lstStyle/>
          <a:p>
            <a:pPr algn="ctr" fontAlgn="auto">
              <a:spcBef>
                <a:spcPts val="0"/>
              </a:spcBef>
              <a:spcAft>
                <a:spcPts val="0"/>
              </a:spcAft>
              <a:defRPr/>
            </a:pPr>
            <a:r>
              <a:rPr lang="pt-BR" sz="2800" b="1" dirty="0">
                <a:solidFill>
                  <a:schemeClr val="bg1"/>
                </a:solidFill>
                <a:latin typeface="Arial" pitchFamily="34" charset="0"/>
                <a:cs typeface="Arial" pitchFamily="34" charset="0"/>
              </a:rPr>
              <a:t>“</a:t>
            </a:r>
            <a:r>
              <a:rPr lang="es-ES" sz="2800" b="1" dirty="0">
                <a:solidFill>
                  <a:schemeClr val="bg1"/>
                </a:solidFill>
                <a:latin typeface="Arial" pitchFamily="34" charset="0"/>
                <a:cs typeface="Arial" pitchFamily="34" charset="0"/>
              </a:rPr>
              <a:t>…lo que se requiere de los administradores es que cada uno sea hallado fiel”.</a:t>
            </a:r>
            <a:endParaRPr lang="pt-BR" sz="2800" b="1" dirty="0">
              <a:solidFill>
                <a:schemeClr val="bg1"/>
              </a:solidFill>
              <a:latin typeface="Arial" pitchFamily="34" charset="0"/>
              <a:cs typeface="Arial" pitchFamily="34" charset="0"/>
            </a:endParaRPr>
          </a:p>
          <a:p>
            <a:pPr algn="ctr" fontAlgn="auto">
              <a:spcBef>
                <a:spcPts val="0"/>
              </a:spcBef>
              <a:spcAft>
                <a:spcPts val="0"/>
              </a:spcAft>
              <a:defRPr/>
            </a:pPr>
            <a:endParaRPr lang="pt-BR" sz="2800" b="1" dirty="0">
              <a:solidFill>
                <a:schemeClr val="bg1"/>
              </a:solidFill>
              <a:latin typeface="Arial" pitchFamily="34" charset="0"/>
              <a:cs typeface="Arial" pitchFamily="34" charset="0"/>
            </a:endParaRPr>
          </a:p>
          <a:p>
            <a:pPr algn="ctr" fontAlgn="auto">
              <a:spcBef>
                <a:spcPts val="0"/>
              </a:spcBef>
              <a:spcAft>
                <a:spcPts val="0"/>
              </a:spcAft>
              <a:defRPr/>
            </a:pPr>
            <a:r>
              <a:rPr lang="pt-BR" sz="2800" b="1" dirty="0">
                <a:solidFill>
                  <a:schemeClr val="bg1"/>
                </a:solidFill>
                <a:latin typeface="Arial" pitchFamily="34" charset="0"/>
                <a:cs typeface="Arial" pitchFamily="34" charset="0"/>
              </a:rPr>
              <a:t>I Cor. 4:2.</a:t>
            </a:r>
          </a:p>
          <a:p>
            <a:pPr algn="ctr" fontAlgn="auto">
              <a:spcBef>
                <a:spcPts val="0"/>
              </a:spcBef>
              <a:spcAft>
                <a:spcPts val="0"/>
              </a:spcAft>
              <a:defRPr/>
            </a:pPr>
            <a:endParaRPr lang="pt-BR" sz="2800" b="1" dirty="0">
              <a:ln w="19050">
                <a:solidFill>
                  <a:schemeClr val="tx1"/>
                </a:solidFill>
              </a:ln>
              <a:solidFill>
                <a:schemeClr val="bg1"/>
              </a:solidFill>
              <a:latin typeface="Arial Black" pitchFamily="34" charset="0"/>
              <a:cs typeface="Arial" pitchFamily="34" charset="0"/>
            </a:endParaRPr>
          </a:p>
        </p:txBody>
      </p:sp>
    </p:spTree>
  </p:cSld>
  <p:clrMapOvr>
    <a:masterClrMapping/>
  </p:clrMapOvr>
  <p:transition>
    <p:wheel spokes="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5842" name="CaixaDeTexto 3"/>
          <p:cNvSpPr txBox="1">
            <a:spLocks noChangeArrowheads="1"/>
          </p:cNvSpPr>
          <p:nvPr/>
        </p:nvSpPr>
        <p:spPr bwMode="auto">
          <a:xfrm>
            <a:off x="4000500" y="1571625"/>
            <a:ext cx="4786313" cy="3108325"/>
          </a:xfrm>
          <a:prstGeom prst="rect">
            <a:avLst/>
          </a:prstGeom>
          <a:noFill/>
          <a:ln w="9525">
            <a:noFill/>
            <a:miter lim="800000"/>
            <a:headEnd/>
            <a:tailEnd/>
          </a:ln>
        </p:spPr>
        <p:txBody>
          <a:bodyPr>
            <a:spAutoFit/>
          </a:bodyPr>
          <a:lstStyle/>
          <a:p>
            <a:pPr algn="ctr"/>
            <a:r>
              <a:rPr lang="es-ES" sz="2800" b="1">
                <a:solidFill>
                  <a:schemeClr val="bg1"/>
                </a:solidFill>
                <a:cs typeface="Arial" charset="0"/>
              </a:rPr>
              <a:t>Si el Señor los ha bendecido con bienes, no los consideren suyos.</a:t>
            </a:r>
          </a:p>
          <a:p>
            <a:pPr algn="ctr"/>
            <a:r>
              <a:rPr lang="es-ES" sz="2800" b="1">
                <a:solidFill>
                  <a:schemeClr val="bg1"/>
                </a:solidFill>
                <a:cs typeface="Arial" charset="0"/>
              </a:rPr>
              <a:t>Siéntanlos suyos al usarlos para Dios, y sean fieles y honestos al dar los diezmos y las ofrendas.</a:t>
            </a:r>
          </a:p>
        </p:txBody>
      </p:sp>
    </p:spTree>
  </p:cSld>
  <p:clrMapOvr>
    <a:masterClrMapping/>
  </p:clrMapOvr>
  <p:transition>
    <p:wheel spokes="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6866" name="CaixaDeTexto 3"/>
          <p:cNvSpPr txBox="1">
            <a:spLocks noChangeArrowheads="1"/>
          </p:cNvSpPr>
          <p:nvPr/>
        </p:nvSpPr>
        <p:spPr bwMode="auto">
          <a:xfrm>
            <a:off x="4000500" y="1857375"/>
            <a:ext cx="4786313" cy="4278313"/>
          </a:xfrm>
          <a:prstGeom prst="rect">
            <a:avLst/>
          </a:prstGeom>
          <a:noFill/>
          <a:ln w="9525">
            <a:noFill/>
            <a:miter lim="800000"/>
            <a:headEnd/>
            <a:tailEnd/>
          </a:ln>
        </p:spPr>
        <p:txBody>
          <a:bodyPr>
            <a:spAutoFit/>
          </a:bodyPr>
          <a:lstStyle/>
          <a:p>
            <a:pPr algn="ctr"/>
            <a:r>
              <a:rPr lang="es-ES" sz="2800" b="1">
                <a:solidFill>
                  <a:schemeClr val="bg1"/>
                </a:solidFill>
                <a:cs typeface="Arial" charset="0"/>
              </a:rPr>
              <a:t>“El descuido de estos deberes claramente revelados es lo que acarrea oscuridad sobre la iglesia”</a:t>
            </a:r>
          </a:p>
          <a:p>
            <a:pPr algn="ctr"/>
            <a:endParaRPr lang="es-ES" sz="2800" b="1">
              <a:solidFill>
                <a:schemeClr val="bg1"/>
              </a:solidFill>
              <a:cs typeface="Arial" charset="0"/>
            </a:endParaRPr>
          </a:p>
          <a:p>
            <a:pPr algn="ctr"/>
            <a:r>
              <a:rPr lang="es-ES" sz="2000" b="1">
                <a:solidFill>
                  <a:schemeClr val="bg1"/>
                </a:solidFill>
                <a:cs typeface="Arial" charset="0"/>
              </a:rPr>
              <a:t>Consejos Sobre Mayordomía, pág. 83</a:t>
            </a:r>
            <a:endParaRPr lang="es-ES" sz="2800" b="1">
              <a:solidFill>
                <a:schemeClr val="bg1"/>
              </a:solidFill>
              <a:cs typeface="Arial" charset="0"/>
            </a:endParaRPr>
          </a:p>
          <a:p>
            <a:pPr algn="ctr"/>
            <a:r>
              <a:rPr lang="es-ES" sz="2800">
                <a:solidFill>
                  <a:schemeClr val="bg1"/>
                </a:solidFill>
                <a:latin typeface="Calibri" pitchFamily="34" charset="0"/>
              </a:rPr>
              <a:t> </a:t>
            </a:r>
          </a:p>
          <a:p>
            <a:pPr algn="ctr"/>
            <a:r>
              <a:rPr lang="es-ES" sz="2800">
                <a:solidFill>
                  <a:schemeClr val="bg1"/>
                </a:solidFill>
                <a:latin typeface="Calibri" pitchFamily="34" charset="0"/>
              </a:rPr>
              <a:t> </a:t>
            </a:r>
          </a:p>
          <a:p>
            <a:pPr algn="ctr"/>
            <a:r>
              <a:rPr lang="es-ES" sz="2800">
                <a:solidFill>
                  <a:schemeClr val="bg1"/>
                </a:solidFill>
                <a:latin typeface="Calibri" pitchFamily="34" charset="0"/>
              </a:rPr>
              <a:t> </a:t>
            </a:r>
          </a:p>
        </p:txBody>
      </p:sp>
    </p:spTree>
  </p:cSld>
  <p:clrMapOvr>
    <a:masterClrMapping/>
  </p:clrMapOvr>
  <p:transition>
    <p:wheel spokes="1"/>
  </p:transition>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512</TotalTime>
  <Words>1158</Words>
  <Application>Microsoft Office PowerPoint</Application>
  <PresentationFormat>Presentación en pantalla (4:3)</PresentationFormat>
  <Paragraphs>117</Paragraphs>
  <Slides>36</Slides>
  <Notes>36</Notes>
  <HiddenSlides>0</HiddenSlides>
  <MMClips>0</MMClips>
  <ScaleCrop>false</ScaleCrop>
  <HeadingPairs>
    <vt:vector size="4" baseType="variant">
      <vt:variant>
        <vt:lpstr>Tema</vt:lpstr>
      </vt:variant>
      <vt:variant>
        <vt:i4>1</vt:i4>
      </vt:variant>
      <vt:variant>
        <vt:lpstr>Títulos de diapositiva</vt:lpstr>
      </vt:variant>
      <vt:variant>
        <vt:i4>36</vt:i4>
      </vt:variant>
    </vt:vector>
  </HeadingPairs>
  <TitlesOfParts>
    <vt:vector size="37" baseType="lpstr">
      <vt:lpstr>Tema do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BergamoseiferT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Fabio Bergamo</dc:creator>
  <cp:lastModifiedBy>TOSHIBA</cp:lastModifiedBy>
  <cp:revision>62</cp:revision>
  <dcterms:created xsi:type="dcterms:W3CDTF">2009-06-21T19:14:50Z</dcterms:created>
  <dcterms:modified xsi:type="dcterms:W3CDTF">2010-11-05T14:17:12Z</dcterms:modified>
</cp:coreProperties>
</file>