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6" r:id="rId2"/>
    <p:sldId id="259" r:id="rId3"/>
    <p:sldId id="260" r:id="rId4"/>
    <p:sldId id="261" r:id="rId5"/>
    <p:sldId id="262" r:id="rId6"/>
    <p:sldId id="263" r:id="rId7"/>
    <p:sldId id="257" r:id="rId8"/>
    <p:sldId id="258" r:id="rId9"/>
    <p:sldId id="264" r:id="rId10"/>
    <p:sldId id="306" r:id="rId11"/>
    <p:sldId id="265" r:id="rId12"/>
    <p:sldId id="266" r:id="rId13"/>
    <p:sldId id="267" r:id="rId14"/>
    <p:sldId id="268" r:id="rId15"/>
    <p:sldId id="269" r:id="rId16"/>
    <p:sldId id="271" r:id="rId17"/>
    <p:sldId id="270"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305"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82C7B1B-B6E7-46A3-BD21-D99CB0F916AE}" type="datetimeFigureOut">
              <a:rPr lang="pt-BR"/>
              <a:pPr>
                <a:defRPr/>
              </a:pPr>
              <a:t>05/11/2010</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07EFC013-A3D6-4AE1-9921-D8377F5D9F45}" type="slidenum">
              <a:rPr lang="pt-BR"/>
              <a:pPr>
                <a:defRPr/>
              </a:pPr>
              <a:t>‹Nº›</a:t>
            </a:fld>
            <a:endParaRPr lang="pt-BR"/>
          </a:p>
        </p:txBody>
      </p:sp>
    </p:spTree>
    <p:extLst>
      <p:ext uri="{BB962C8B-B14F-4D97-AF65-F5344CB8AC3E}">
        <p14:creationId xmlns:p14="http://schemas.microsoft.com/office/powerpoint/2010/main" val="15079519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81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813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1114107-72FE-40ED-8CBE-F5C5D6816A59}" type="slidenum">
              <a:rPr lang="pt-BR" smtClean="0"/>
              <a:pPr/>
              <a:t>1</a:t>
            </a:fld>
            <a:endParaRPr lang="pt-B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91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915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0EBE2A2-FB91-44BD-A8E8-47CC459DB1DB}" type="slidenum">
              <a:rPr lang="pt-BR" smtClean="0"/>
              <a:pPr/>
              <a:t>2</a:t>
            </a:fld>
            <a:endParaRPr 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01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018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B375017-F8F1-49C5-AEE6-E8E4A1CFBB09}" type="slidenum">
              <a:rPr lang="pt-BR" smtClean="0"/>
              <a:pPr/>
              <a:t>3</a:t>
            </a:fld>
            <a:endParaRPr 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12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120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2068C1E-8D9C-4278-B566-5FE64AAFD5A5}" type="slidenum">
              <a:rPr lang="pt-BR" smtClean="0"/>
              <a:pPr/>
              <a:t>4</a:t>
            </a:fld>
            <a:endParaRPr lang="pt-B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22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222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7C2CA6B-F7E4-49B5-A46F-CE4098BBFC16}" type="slidenum">
              <a:rPr lang="pt-BR" smtClean="0"/>
              <a:pPr/>
              <a:t>5</a:t>
            </a:fld>
            <a:endParaRPr lang="pt-B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32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325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7D5911A-5C3E-414E-B0DF-31A12561EB29}" type="slidenum">
              <a:rPr lang="pt-BR" smtClean="0"/>
              <a:pPr/>
              <a:t>6</a:t>
            </a:fld>
            <a:endParaRPr lang="pt-B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42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427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4B69B12-4209-4A2D-9965-39785168E057}" type="slidenum">
              <a:rPr lang="pt-BR" smtClean="0"/>
              <a:pPr/>
              <a:t>7</a:t>
            </a:fld>
            <a:endParaRPr lang="pt-B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52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530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324D6A9-6D74-4BBF-A382-1506C11D69FB}" type="slidenum">
              <a:rPr lang="pt-BR" smtClean="0"/>
              <a:pPr/>
              <a:t>8</a:t>
            </a:fld>
            <a:endParaRPr lang="pt-B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63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632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29C9DFA-DD19-40D6-AB62-C68185179D88}" type="slidenum">
              <a:rPr lang="pt-BR" smtClean="0"/>
              <a:pPr/>
              <a:t>9</a:t>
            </a:fld>
            <a:endParaRPr lang="pt-B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73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734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1EE0C51-BBAE-4271-9FDD-518FAA0E4842}" type="slidenum">
              <a:rPr lang="pt-BR" smtClean="0"/>
              <a:pPr/>
              <a:t>10</a:t>
            </a:fld>
            <a:endParaRPr lang="pt-B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83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837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F275DFA-9EEB-452E-A6BC-7762E5240E6F}" type="slidenum">
              <a:rPr lang="pt-BR" smtClean="0"/>
              <a:pPr/>
              <a:t>11</a:t>
            </a:fld>
            <a:endParaRPr lang="pt-B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93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939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914EE5D-A69F-4051-B4F3-57C1A008B738}" type="slidenum">
              <a:rPr lang="pt-BR" smtClean="0"/>
              <a:pPr/>
              <a:t>12</a:t>
            </a:fld>
            <a:endParaRPr lang="pt-B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04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042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97F93C9-B4DF-4DBD-9F67-9BB81B153429}" type="slidenum">
              <a:rPr lang="pt-BR" smtClean="0"/>
              <a:pPr/>
              <a:t>13</a:t>
            </a:fld>
            <a:endParaRPr lang="pt-B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14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14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51958FA-572E-411B-A01B-DBCD06A15396}" type="slidenum">
              <a:rPr lang="pt-BR" smtClean="0"/>
              <a:pPr/>
              <a:t>14</a:t>
            </a:fld>
            <a:endParaRPr lang="pt-B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24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246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2D33B3A-E2C0-4AA8-8DD1-6BE3A4AC7CCF}" type="slidenum">
              <a:rPr lang="pt-BR" smtClean="0"/>
              <a:pPr/>
              <a:t>15</a:t>
            </a:fld>
            <a:endParaRPr lang="pt-B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34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349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966E2D6-D769-430D-9B9C-2AC4BDAB8ECC}" type="slidenum">
              <a:rPr lang="pt-BR" smtClean="0"/>
              <a:pPr/>
              <a:t>16</a:t>
            </a:fld>
            <a:endParaRPr lang="pt-B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45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451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8C276A7-EDFF-4478-BB27-EEF96D2EB4A3}" type="slidenum">
              <a:rPr lang="pt-BR" smtClean="0"/>
              <a:pPr/>
              <a:t>17</a:t>
            </a:fld>
            <a:endParaRPr lang="pt-B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55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55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2C1B49C-CA87-4B9F-B47F-5E0DA41DB96E}" type="slidenum">
              <a:rPr lang="pt-BR" smtClean="0"/>
              <a:pPr/>
              <a:t>18</a:t>
            </a:fld>
            <a:endParaRPr lang="pt-B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65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65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C8E127D-AF16-4973-AF61-86882B43EAF1}" type="slidenum">
              <a:rPr lang="pt-BR" smtClean="0"/>
              <a:pPr/>
              <a:t>19</a:t>
            </a:fld>
            <a:endParaRPr lang="pt-BR"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75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75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0C6F50C-E9DD-41FD-A03A-2259B05B7A91}" type="slidenum">
              <a:rPr lang="pt-BR" smtClean="0"/>
              <a:pPr/>
              <a:t>20</a:t>
            </a:fld>
            <a:endParaRPr lang="pt-BR"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86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861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E9095D9-9C43-41F0-BCE5-5D92A35DC839}" type="slidenum">
              <a:rPr lang="pt-BR" smtClean="0"/>
              <a:pPr/>
              <a:t>21</a:t>
            </a:fld>
            <a:endParaRPr lang="pt-B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96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963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7486D84-A112-4696-BCC9-63E16EDF5428}" type="slidenum">
              <a:rPr lang="pt-BR" smtClean="0"/>
              <a:pPr/>
              <a:t>22</a:t>
            </a:fld>
            <a:endParaRPr lang="pt-BR"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06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7066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3234225-F10B-4FC6-811A-C23C125D550C}" type="slidenum">
              <a:rPr lang="pt-BR" smtClean="0"/>
              <a:pPr/>
              <a:t>23</a:t>
            </a:fld>
            <a:endParaRPr lang="pt-B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16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7168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F740ECA-2E6A-4D79-8930-697A13F4316F}" type="slidenum">
              <a:rPr lang="pt-BR" smtClean="0"/>
              <a:pPr/>
              <a:t>24</a:t>
            </a:fld>
            <a:endParaRPr lang="pt-BR"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27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7270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21D9E85-A581-4876-8077-83B8E3469F23}" type="slidenum">
              <a:rPr lang="pt-BR" smtClean="0"/>
              <a:pPr/>
              <a:t>25</a:t>
            </a:fld>
            <a:endParaRPr lang="pt-BR"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37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7373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80C6D13-A9C4-47E2-BAF5-D39F375638B8}" type="slidenum">
              <a:rPr lang="pt-BR" smtClean="0"/>
              <a:pPr/>
              <a:t>26</a:t>
            </a:fld>
            <a:endParaRPr lang="pt-BR"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47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7475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BB728DE-AD11-41D7-8D31-99B9B31B2C6D}" type="slidenum">
              <a:rPr lang="pt-BR" smtClean="0"/>
              <a:pPr/>
              <a:t>27</a:t>
            </a:fld>
            <a:endParaRPr lang="pt-BR"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57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7578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2DE3B95-4DA8-4125-80E0-B585301732B5}" type="slidenum">
              <a:rPr lang="pt-BR" smtClean="0"/>
              <a:pPr/>
              <a:t>28</a:t>
            </a:fld>
            <a:endParaRPr lang="pt-BR"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68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7680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75DD053-FC00-43D2-A95D-6447FC96597A}" type="slidenum">
              <a:rPr lang="pt-BR" smtClean="0"/>
              <a:pPr/>
              <a:t>29</a:t>
            </a:fld>
            <a:endParaRPr lang="pt-BR"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78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7782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7C98595-46B2-4013-BF04-C00919865A40}" type="slidenum">
              <a:rPr lang="pt-BR" smtClean="0"/>
              <a:pPr/>
              <a:t>30</a:t>
            </a:fld>
            <a:endParaRPr lang="pt-BR"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88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7885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B627F51-1B1E-4F38-A627-33EE6E61E643}" type="slidenum">
              <a:rPr lang="pt-BR" smtClean="0"/>
              <a:pPr/>
              <a:t>31</a:t>
            </a:fld>
            <a:endParaRPr lang="pt-BR"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98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7987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752051-E313-412A-B705-C965A06F33F5}" type="slidenum">
              <a:rPr lang="pt-BR" smtClean="0"/>
              <a:pPr/>
              <a:t>32</a:t>
            </a:fld>
            <a:endParaRPr lang="pt-BR"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808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8090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4C0A9D3-63A1-4C52-A9E0-C83BF62B0FEF}" type="slidenum">
              <a:rPr lang="pt-BR" smtClean="0"/>
              <a:pPr/>
              <a:t>33</a:t>
            </a:fld>
            <a:endParaRPr lang="pt-BR"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819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8192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46172BA-CD30-4786-BBAA-79D683B0290B}" type="slidenum">
              <a:rPr lang="pt-BR" smtClean="0"/>
              <a:pPr/>
              <a:t>34</a:t>
            </a:fld>
            <a:endParaRPr lang="pt-BR"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829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8294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7180E4A-4236-4C28-97D1-F9D39B45FE81}" type="slidenum">
              <a:rPr lang="pt-BR" smtClean="0"/>
              <a:pPr/>
              <a:t>35</a:t>
            </a:fld>
            <a:endParaRPr lang="pt-BR"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839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8397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05C773E-E21D-4732-B63C-F5D7D826AD6E}" type="slidenum">
              <a:rPr lang="pt-BR" smtClean="0"/>
              <a:pPr/>
              <a:t>36</a:t>
            </a:fld>
            <a:endParaRPr lang="pt-BR"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849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8499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2BD9AE9-1FF7-45D2-88AC-0DBFF54F1B0E}" type="slidenum">
              <a:rPr lang="pt-BR" smtClean="0"/>
              <a:pPr/>
              <a:t>37</a:t>
            </a:fld>
            <a:endParaRPr lang="pt-BR"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860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8602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8E4159C-6974-4C94-A123-BE00F60CD0C5}" type="slidenum">
              <a:rPr lang="pt-BR" smtClean="0"/>
              <a:pPr/>
              <a:t>38</a:t>
            </a:fld>
            <a:endParaRPr lang="pt-BR"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870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870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CC6E922-AC16-4734-B2C9-287AB4DF30F7}" type="slidenum">
              <a:rPr lang="pt-BR" smtClean="0"/>
              <a:pPr/>
              <a:t>39</a:t>
            </a:fld>
            <a:endParaRPr lang="pt-BR"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880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8806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D208D6-D65D-4805-AC8E-221EB699ECAA}" type="slidenum">
              <a:rPr lang="pt-BR" smtClean="0"/>
              <a:pPr/>
              <a:t>40</a:t>
            </a:fld>
            <a:endParaRPr lang="pt-BR"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890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8909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79714AF-6267-485B-BD9D-9BD354561F4F}" type="slidenum">
              <a:rPr lang="pt-BR" smtClean="0"/>
              <a:pPr/>
              <a:t>41</a:t>
            </a:fld>
            <a:endParaRPr lang="pt-BR"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901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9011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CF75913-61BE-43CD-A921-EFC6BDCDFEC3}" type="slidenum">
              <a:rPr lang="pt-BR" smtClean="0"/>
              <a:pPr/>
              <a:t>42</a:t>
            </a:fld>
            <a:endParaRPr lang="pt-BR"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911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911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E4B0336-3861-434E-BD5B-7DE55EC2EDC5}" type="slidenum">
              <a:rPr lang="pt-BR" smtClean="0"/>
              <a:pPr/>
              <a:t>43</a:t>
            </a:fld>
            <a:endParaRPr lang="pt-BR"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921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921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E9B7073-0AEA-47EC-A436-959F03043229}" type="slidenum">
              <a:rPr lang="pt-BR" smtClean="0"/>
              <a:pPr/>
              <a:t>44</a:t>
            </a:fld>
            <a:endParaRPr lang="pt-BR"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931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931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264F0B7-099A-49C7-9131-9DC637FE7A98}" type="slidenum">
              <a:rPr lang="pt-BR" smtClean="0"/>
              <a:pPr/>
              <a:t>45</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21E10273-60E5-4680-864C-EB2913F91CFC}" type="datetimeFigureOut">
              <a:rPr lang="pt-BR"/>
              <a:pPr>
                <a:defRPr/>
              </a:pPr>
              <a:t>05/11/2010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785C35E3-FC33-43C8-AE81-1413C8B28883}" type="slidenum">
              <a:rPr lang="pt-BR"/>
              <a:pPr>
                <a:defRPr/>
              </a:pPr>
              <a:t>‹Nº›</a:t>
            </a:fld>
            <a:endParaRPr lang="pt-BR"/>
          </a:p>
        </p:txBody>
      </p:sp>
    </p:spTree>
  </p:cSld>
  <p:clrMapOvr>
    <a:masterClrMapping/>
  </p:clrMapOvr>
  <p:transition>
    <p:randomBa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3BB1849D-CD41-4F09-8C9B-957D4785A593}" type="datetimeFigureOut">
              <a:rPr lang="pt-BR"/>
              <a:pPr>
                <a:defRPr/>
              </a:pPr>
              <a:t>05/11/2010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D62A9F9C-5615-4228-8909-F0F0E7145FC4}" type="slidenum">
              <a:rPr lang="pt-BR"/>
              <a:pPr>
                <a:defRPr/>
              </a:pPr>
              <a:t>‹Nº›</a:t>
            </a:fld>
            <a:endParaRPr lang="pt-BR"/>
          </a:p>
        </p:txBody>
      </p:sp>
    </p:spTree>
  </p:cSld>
  <p:clrMapOvr>
    <a:masterClrMapping/>
  </p:clrMapOvr>
  <p:transition>
    <p:randomBa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0D1E5E0E-C2CE-44D8-8383-7A97D9723050}" type="datetimeFigureOut">
              <a:rPr lang="pt-BR"/>
              <a:pPr>
                <a:defRPr/>
              </a:pPr>
              <a:t>05/11/2010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ECE9C39-570F-4A53-B041-788937652C4C}" type="slidenum">
              <a:rPr lang="pt-BR"/>
              <a:pPr>
                <a:defRPr/>
              </a:pPr>
              <a:t>‹Nº›</a:t>
            </a:fld>
            <a:endParaRPr lang="pt-BR"/>
          </a:p>
        </p:txBody>
      </p:sp>
    </p:spTree>
  </p:cSld>
  <p:clrMapOvr>
    <a:masterClrMapping/>
  </p:clrMapOvr>
  <p:transition>
    <p:randomBa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C44538D6-2F58-4194-9A7B-A2681B0A7AD5}" type="datetimeFigureOut">
              <a:rPr lang="pt-BR"/>
              <a:pPr>
                <a:defRPr/>
              </a:pPr>
              <a:t>05/11/2010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371A5765-BBC2-4BBB-8F3B-69E55E39F51B}" type="slidenum">
              <a:rPr lang="pt-BR"/>
              <a:pPr>
                <a:defRPr/>
              </a:pPr>
              <a:t>‹Nº›</a:t>
            </a:fld>
            <a:endParaRPr lang="pt-BR"/>
          </a:p>
        </p:txBody>
      </p:sp>
    </p:spTree>
  </p:cSld>
  <p:clrMapOvr>
    <a:masterClrMapping/>
  </p:clrMapOvr>
  <p:transition>
    <p:randomBa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C216AE6D-F803-4B0A-A1F6-BA2139F69D1D}" type="datetimeFigureOut">
              <a:rPr lang="pt-BR"/>
              <a:pPr>
                <a:defRPr/>
              </a:pPr>
              <a:t>05/11/2010</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86ED0E39-F346-495F-9417-31CC8A8FD321}" type="slidenum">
              <a:rPr lang="pt-BR"/>
              <a:pPr>
                <a:defRPr/>
              </a:pPr>
              <a:t>‹Nº›</a:t>
            </a:fld>
            <a:endParaRPr lang="pt-BR"/>
          </a:p>
        </p:txBody>
      </p:sp>
    </p:spTree>
  </p:cSld>
  <p:clrMapOvr>
    <a:masterClrMapping/>
  </p:clrMapOvr>
  <p:transition>
    <p:randomBa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A7E40700-3956-40B3-B397-26FE861622D2}" type="datetimeFigureOut">
              <a:rPr lang="pt-BR"/>
              <a:pPr>
                <a:defRPr/>
              </a:pPr>
              <a:t>05/11/2010</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86247420-9B20-4B9A-9725-572138EFB92A}" type="slidenum">
              <a:rPr lang="pt-BR"/>
              <a:pPr>
                <a:defRPr/>
              </a:pPr>
              <a:t>‹Nº›</a:t>
            </a:fld>
            <a:endParaRPr lang="pt-BR"/>
          </a:p>
        </p:txBody>
      </p:sp>
    </p:spTree>
  </p:cSld>
  <p:clrMapOvr>
    <a:masterClrMapping/>
  </p:clrMapOvr>
  <p:transition>
    <p:randomBa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20AE727B-2A48-41C0-B266-B9D9B95B35FB}" type="datetimeFigureOut">
              <a:rPr lang="pt-BR"/>
              <a:pPr>
                <a:defRPr/>
              </a:pPr>
              <a:t>05/11/2010</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B5B18764-F37C-4530-80EC-B24EA6207213}" type="slidenum">
              <a:rPr lang="pt-BR"/>
              <a:pPr>
                <a:defRPr/>
              </a:pPr>
              <a:t>‹Nº›</a:t>
            </a:fld>
            <a:endParaRPr lang="pt-BR"/>
          </a:p>
        </p:txBody>
      </p:sp>
    </p:spTree>
  </p:cSld>
  <p:clrMapOvr>
    <a:masterClrMapping/>
  </p:clrMapOvr>
  <p:transition>
    <p:randomBa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4E120411-EFD8-400D-B276-1D0E9D1FC205}" type="datetimeFigureOut">
              <a:rPr lang="pt-BR"/>
              <a:pPr>
                <a:defRPr/>
              </a:pPr>
              <a:t>05/11/2010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EFA2FF74-BB08-4E3A-B474-64CDF8CE43AA}" type="slidenum">
              <a:rPr lang="pt-BR"/>
              <a:pPr>
                <a:defRPr/>
              </a:pPr>
              <a:t>‹Nº›</a:t>
            </a:fld>
            <a:endParaRPr lang="pt-BR"/>
          </a:p>
        </p:txBody>
      </p:sp>
    </p:spTree>
  </p:cSld>
  <p:clrMapOvr>
    <a:masterClrMapping/>
  </p:clrMapOvr>
  <p:transition>
    <p:randomBa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A5BC7EDB-28DF-4507-B568-950D6B9CEB39}" type="datetimeFigureOut">
              <a:rPr lang="pt-BR"/>
              <a:pPr>
                <a:defRPr/>
              </a:pPr>
              <a:t>05/11/2010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4A48598F-B101-44B8-9AFE-CC721B5985E6}" type="slidenum">
              <a:rPr lang="pt-BR"/>
              <a:pPr>
                <a:defRPr/>
              </a:pPr>
              <a:t>‹Nº›</a:t>
            </a:fld>
            <a:endParaRPr lang="pt-BR"/>
          </a:p>
        </p:txBody>
      </p:sp>
    </p:spTree>
  </p:cSld>
  <p:clrMapOvr>
    <a:masterClrMapping/>
  </p:clrMapOvr>
  <p:transition>
    <p:randomBa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196F0CFB-CABE-42D3-9146-C750460750AC}" type="datetimeFigureOut">
              <a:rPr lang="pt-BR"/>
              <a:pPr>
                <a:defRPr/>
              </a:pPr>
              <a:t>05/11/2010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E4687FE-BEB7-4578-8BB1-2E1133A2392C}" type="slidenum">
              <a:rPr lang="pt-BR"/>
              <a:pPr>
                <a:defRPr/>
              </a:pPr>
              <a:t>‹Nº›</a:t>
            </a:fld>
            <a:endParaRPr lang="pt-BR"/>
          </a:p>
        </p:txBody>
      </p:sp>
    </p:spTree>
  </p:cSld>
  <p:clrMapOvr>
    <a:masterClrMapping/>
  </p:clrMapOvr>
  <p:transition>
    <p:randomBa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E7869AE2-309A-412F-BAD6-F9192A197A0F}" type="datetimeFigureOut">
              <a:rPr lang="pt-BR"/>
              <a:pPr>
                <a:defRPr/>
              </a:pPr>
              <a:t>05/11/2010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42221178-D7ED-45C5-954F-535A2581F2BC}" type="slidenum">
              <a:rPr lang="pt-BR"/>
              <a:pPr>
                <a:defRPr/>
              </a:pPr>
              <a:t>‹Nº›</a:t>
            </a:fld>
            <a:endParaRPr lang="pt-BR"/>
          </a:p>
        </p:txBody>
      </p:sp>
    </p:spTree>
  </p:cSld>
  <p:clrMapOvr>
    <a:masterClrMapping/>
  </p:clrMapOvr>
  <p:transition>
    <p:randomBa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F329667-E357-416E-89B7-6E4275F86556}" type="datetimeFigureOut">
              <a:rPr lang="pt-BR"/>
              <a:pPr>
                <a:defRPr/>
              </a:pPr>
              <a:t>05/11/2010</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C36B1CCE-8268-4550-A034-1533A005D703}"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randomBar/>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0" name="CaixaDeTexto 3"/>
          <p:cNvSpPr txBox="1">
            <a:spLocks noChangeArrowheads="1"/>
          </p:cNvSpPr>
          <p:nvPr/>
        </p:nvSpPr>
        <p:spPr bwMode="auto">
          <a:xfrm>
            <a:off x="3857625" y="2143125"/>
            <a:ext cx="4786313" cy="2678113"/>
          </a:xfrm>
          <a:prstGeom prst="rect">
            <a:avLst/>
          </a:prstGeom>
          <a:noFill/>
          <a:ln w="9525">
            <a:noFill/>
            <a:miter lim="800000"/>
            <a:headEnd/>
            <a:tailEnd/>
          </a:ln>
        </p:spPr>
        <p:txBody>
          <a:bodyPr>
            <a:spAutoFit/>
          </a:bodyPr>
          <a:lstStyle/>
          <a:p>
            <a:pPr algn="ctr"/>
            <a:r>
              <a:rPr lang="pt-BR" sz="2800" b="1">
                <a:solidFill>
                  <a:schemeClr val="bg1"/>
                </a:solidFill>
                <a:cs typeface="Arial" charset="0"/>
              </a:rPr>
              <a:t>“</a:t>
            </a:r>
            <a:r>
              <a:rPr lang="es-ES" sz="2800" b="1">
                <a:solidFill>
                  <a:schemeClr val="bg1"/>
                </a:solidFill>
                <a:cs typeface="Arial" charset="0"/>
              </a:rPr>
              <a:t>Así, pues, cualquiera de vosotros que no renuncie a todo lo que posee, no puede ser mi discípulo”</a:t>
            </a:r>
          </a:p>
          <a:p>
            <a:pPr algn="ctr"/>
            <a:endParaRPr lang="pt-BR" sz="2800" b="1">
              <a:solidFill>
                <a:schemeClr val="bg1"/>
              </a:solidFill>
              <a:cs typeface="Arial" charset="0"/>
            </a:endParaRPr>
          </a:p>
          <a:p>
            <a:pPr algn="ctr"/>
            <a:r>
              <a:rPr lang="pt-BR" sz="2800" b="1">
                <a:solidFill>
                  <a:schemeClr val="bg1"/>
                </a:solidFill>
                <a:cs typeface="Arial" charset="0"/>
              </a:rPr>
              <a:t>(Lucas 14:33). </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074" name="CaixaDeTexto 3"/>
          <p:cNvSpPr txBox="1">
            <a:spLocks noChangeArrowheads="1"/>
          </p:cNvSpPr>
          <p:nvPr/>
        </p:nvSpPr>
        <p:spPr bwMode="auto">
          <a:xfrm>
            <a:off x="3929063" y="1928813"/>
            <a:ext cx="4786312" cy="2246312"/>
          </a:xfrm>
          <a:prstGeom prst="rect">
            <a:avLst/>
          </a:prstGeom>
          <a:noFill/>
          <a:ln w="9525">
            <a:noFill/>
            <a:miter lim="800000"/>
            <a:headEnd/>
            <a:tailEnd/>
          </a:ln>
        </p:spPr>
        <p:txBody>
          <a:bodyPr>
            <a:spAutoFit/>
          </a:bodyPr>
          <a:lstStyle/>
          <a:p>
            <a:pPr algn="ctr"/>
            <a:r>
              <a:rPr lang="es-ES" sz="2800" b="1">
                <a:solidFill>
                  <a:schemeClr val="bg1"/>
                </a:solidFill>
                <a:cs typeface="Arial" charset="0"/>
              </a:rPr>
              <a:t>¿Cuándo será el momento exacto de deshacerse de los bienes y otorgarlos a la obra misionera?</a:t>
            </a:r>
          </a:p>
          <a:p>
            <a:pPr algn="ctr"/>
            <a:endParaRPr lang="es-ES" sz="2800" b="1">
              <a:solidFill>
                <a:schemeClr val="bg1"/>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CaixaDeTexto 3"/>
          <p:cNvSpPr txBox="1">
            <a:spLocks noChangeArrowheads="1"/>
          </p:cNvSpPr>
          <p:nvPr/>
        </p:nvSpPr>
        <p:spPr bwMode="auto">
          <a:xfrm>
            <a:off x="642938" y="1214438"/>
            <a:ext cx="7572375" cy="3416300"/>
          </a:xfrm>
          <a:prstGeom prst="rect">
            <a:avLst/>
          </a:prstGeom>
          <a:noFill/>
          <a:ln w="9525">
            <a:noFill/>
            <a:miter lim="800000"/>
            <a:headEnd/>
            <a:tailEnd/>
          </a:ln>
        </p:spPr>
        <p:txBody>
          <a:bodyPr>
            <a:spAutoFit/>
          </a:bodyPr>
          <a:lstStyle/>
          <a:p>
            <a:r>
              <a:rPr lang="es-ES" sz="3600" b="1">
                <a:solidFill>
                  <a:schemeClr val="bg1"/>
                </a:solidFill>
                <a:cs typeface="Arial" charset="0"/>
              </a:rPr>
              <a:t>Para responder vamos a estudiar dos temas:</a:t>
            </a:r>
          </a:p>
          <a:p>
            <a:pPr algn="ctr"/>
            <a:endParaRPr lang="es-ES" sz="3600" b="1">
              <a:solidFill>
                <a:schemeClr val="bg1"/>
              </a:solidFill>
              <a:cs typeface="Arial" charset="0"/>
            </a:endParaRPr>
          </a:p>
          <a:p>
            <a:pPr algn="ctr"/>
            <a:r>
              <a:rPr lang="es-ES" sz="3600" b="1">
                <a:solidFill>
                  <a:schemeClr val="bg1"/>
                </a:solidFill>
                <a:cs typeface="Arial" charset="0"/>
              </a:rPr>
              <a:t>1º -  inicio de la iglesia primitiva</a:t>
            </a:r>
          </a:p>
          <a:p>
            <a:pPr algn="ctr"/>
            <a:endParaRPr lang="es-ES" sz="3600" b="1">
              <a:solidFill>
                <a:schemeClr val="bg1"/>
              </a:solidFill>
              <a:cs typeface="Arial" charset="0"/>
            </a:endParaRPr>
          </a:p>
          <a:p>
            <a:pPr algn="ctr"/>
            <a:r>
              <a:rPr lang="es-ES" sz="3600" b="1">
                <a:solidFill>
                  <a:schemeClr val="bg1"/>
                </a:solidFill>
                <a:cs typeface="Arial" charset="0"/>
              </a:rPr>
              <a:t>2º -  movimiento Millerita</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1857356" y="2285992"/>
            <a:ext cx="5857916" cy="2308324"/>
          </a:xfrm>
          <a:prstGeom prst="rect">
            <a:avLst/>
          </a:prstGeom>
          <a:noFill/>
        </p:spPr>
        <p:txBody>
          <a:bodyPr>
            <a:spAutoFit/>
          </a:bodyPr>
          <a:lstStyle/>
          <a:p>
            <a:pPr algn="ctr" fontAlgn="auto">
              <a:spcBef>
                <a:spcPts val="0"/>
              </a:spcBef>
              <a:spcAft>
                <a:spcPts val="0"/>
              </a:spcAft>
              <a:defRPr/>
            </a:pPr>
            <a:r>
              <a:rPr lang="es-ES" sz="4800" b="1" cap="all" dirty="0">
                <a:ln>
                  <a:solidFill>
                    <a:sysClr val="windowText" lastClr="000000"/>
                  </a:solidFill>
                </a:ln>
                <a:solidFill>
                  <a:srgbClr val="FFFF00"/>
                </a:solidFill>
                <a:effectLst>
                  <a:outerShdw blurRad="38100" dist="38100" dir="2700000" algn="tl">
                    <a:srgbClr val="000000"/>
                  </a:outerShdw>
                </a:effectLst>
                <a:latin typeface="Arial Black" pitchFamily="34" charset="0"/>
                <a:cs typeface="Arial" pitchFamily="34" charset="0"/>
              </a:rPr>
              <a:t>I – DONACIONES DE LA IGLESIA Primitiva</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146" name="CaixaDeTexto 3"/>
          <p:cNvSpPr txBox="1">
            <a:spLocks noChangeArrowheads="1"/>
          </p:cNvSpPr>
          <p:nvPr/>
        </p:nvSpPr>
        <p:spPr bwMode="auto">
          <a:xfrm>
            <a:off x="4286250" y="1714500"/>
            <a:ext cx="4429125" cy="3970338"/>
          </a:xfrm>
          <a:prstGeom prst="rect">
            <a:avLst/>
          </a:prstGeom>
          <a:noFill/>
          <a:ln w="9525">
            <a:noFill/>
            <a:miter lim="800000"/>
            <a:headEnd/>
            <a:tailEnd/>
          </a:ln>
        </p:spPr>
        <p:txBody>
          <a:bodyPr>
            <a:spAutoFit/>
          </a:bodyPr>
          <a:lstStyle/>
          <a:p>
            <a:pPr algn="ctr"/>
            <a:r>
              <a:rPr lang="pt-BR" sz="2800" b="1">
                <a:solidFill>
                  <a:schemeClr val="bg1"/>
                </a:solidFill>
                <a:cs typeface="Arial" charset="0"/>
              </a:rPr>
              <a:t>“</a:t>
            </a:r>
            <a:r>
              <a:rPr lang="es-ES" sz="2800" b="1">
                <a:solidFill>
                  <a:schemeClr val="bg1"/>
                </a:solidFill>
                <a:cs typeface="Arial" charset="0"/>
              </a:rPr>
              <a:t>Así que no había entre ellos ningún necesitado, porque todos los que poseían heredades o casas, las vendían, y traían el producto de lo vendido</a:t>
            </a:r>
            <a:r>
              <a:rPr lang="pt-BR" sz="2800" b="1">
                <a:solidFill>
                  <a:schemeClr val="bg1"/>
                </a:solidFill>
                <a:cs typeface="Arial" charset="0"/>
              </a:rPr>
              <a:t>”. </a:t>
            </a:r>
          </a:p>
          <a:p>
            <a:pPr algn="ctr"/>
            <a:endParaRPr lang="pt-BR" sz="2800" b="1">
              <a:solidFill>
                <a:schemeClr val="bg1"/>
              </a:solidFill>
              <a:cs typeface="Arial" charset="0"/>
            </a:endParaRPr>
          </a:p>
          <a:p>
            <a:pPr algn="ctr"/>
            <a:r>
              <a:rPr lang="pt-BR" sz="2800" b="1">
                <a:solidFill>
                  <a:schemeClr val="bg1"/>
                </a:solidFill>
                <a:cs typeface="Arial" charset="0"/>
              </a:rPr>
              <a:t>Hechos 4:34 </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170" name="CaixaDeTexto 3"/>
          <p:cNvSpPr txBox="1">
            <a:spLocks noChangeArrowheads="1"/>
          </p:cNvSpPr>
          <p:nvPr/>
        </p:nvSpPr>
        <p:spPr bwMode="auto">
          <a:xfrm>
            <a:off x="3643313" y="1000125"/>
            <a:ext cx="5214937" cy="4400550"/>
          </a:xfrm>
          <a:prstGeom prst="rect">
            <a:avLst/>
          </a:prstGeom>
          <a:noFill/>
          <a:ln w="9525">
            <a:noFill/>
            <a:miter lim="800000"/>
            <a:headEnd/>
            <a:tailEnd/>
          </a:ln>
        </p:spPr>
        <p:txBody>
          <a:bodyPr>
            <a:spAutoFit/>
          </a:bodyPr>
          <a:lstStyle/>
          <a:p>
            <a:pPr algn="ctr"/>
            <a:r>
              <a:rPr lang="es-ES" sz="2800" b="1">
                <a:solidFill>
                  <a:schemeClr val="bg1"/>
                </a:solidFill>
                <a:cs typeface="Arial" charset="0"/>
              </a:rPr>
              <a:t>Esta recaudación no era algo aleatorio y sin dirección, pues la historia bíblica muestra a los discípulos como organizadores de este proyecto, según Hechos 4:35 “y lo ponían a los pies de los apóstoles; y se repartía a cada uno según su necesidad”.</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194" name="CaixaDeTexto 3"/>
          <p:cNvSpPr txBox="1">
            <a:spLocks noChangeArrowheads="1"/>
          </p:cNvSpPr>
          <p:nvPr/>
        </p:nvSpPr>
        <p:spPr bwMode="auto">
          <a:xfrm>
            <a:off x="4000500" y="1357313"/>
            <a:ext cx="4786313" cy="4400550"/>
          </a:xfrm>
          <a:prstGeom prst="rect">
            <a:avLst/>
          </a:prstGeom>
          <a:noFill/>
          <a:ln w="9525">
            <a:noFill/>
            <a:miter lim="800000"/>
            <a:headEnd/>
            <a:tailEnd/>
          </a:ln>
        </p:spPr>
        <p:txBody>
          <a:bodyPr>
            <a:spAutoFit/>
          </a:bodyPr>
          <a:lstStyle/>
          <a:p>
            <a:pPr algn="ctr"/>
            <a:r>
              <a:rPr lang="es-ES" sz="2800" b="1">
                <a:solidFill>
                  <a:schemeClr val="bg1"/>
                </a:solidFill>
                <a:cs typeface="Arial" charset="0"/>
              </a:rPr>
              <a:t>De acuerdo con Elena de White, “Esta generosidad de parte de los creyentes era el resultado del derramamiento del Espíritu. Los conversos al Evangelio eran ‘de un corazón y un alma’.</a:t>
            </a:r>
          </a:p>
          <a:p>
            <a:pPr algn="ctr"/>
            <a:endParaRPr lang="es-ES" sz="2800" b="1">
              <a:solidFill>
                <a:schemeClr val="bg1"/>
              </a:solidFill>
              <a:cs typeface="Arial" charset="0"/>
            </a:endParaRPr>
          </a:p>
          <a:p>
            <a:pPr algn="ctr"/>
            <a:r>
              <a:rPr lang="es-ES" b="1" i="1">
                <a:solidFill>
                  <a:schemeClr val="bg1"/>
                </a:solidFill>
                <a:cs typeface="Arial" charset="0"/>
              </a:rPr>
              <a:t>Los Hechos de los Apóstoles</a:t>
            </a:r>
            <a:r>
              <a:rPr lang="es-ES" b="1">
                <a:solidFill>
                  <a:schemeClr val="bg1"/>
                </a:solidFill>
                <a:cs typeface="Arial" charset="0"/>
              </a:rPr>
              <a:t>, pág. 70</a:t>
            </a:r>
            <a:endParaRPr lang="es-ES" sz="2800" b="1">
              <a:solidFill>
                <a:schemeClr val="bg1"/>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218" name="CaixaDeTexto 3"/>
          <p:cNvSpPr txBox="1">
            <a:spLocks noChangeArrowheads="1"/>
          </p:cNvSpPr>
          <p:nvPr/>
        </p:nvSpPr>
        <p:spPr bwMode="auto">
          <a:xfrm>
            <a:off x="4143375" y="1785938"/>
            <a:ext cx="4643438" cy="3108325"/>
          </a:xfrm>
          <a:prstGeom prst="rect">
            <a:avLst/>
          </a:prstGeom>
          <a:noFill/>
          <a:ln w="9525">
            <a:noFill/>
            <a:miter lim="800000"/>
            <a:headEnd/>
            <a:tailEnd/>
          </a:ln>
        </p:spPr>
        <p:txBody>
          <a:bodyPr>
            <a:spAutoFit/>
          </a:bodyPr>
          <a:lstStyle/>
          <a:p>
            <a:pPr algn="ctr"/>
            <a:r>
              <a:rPr lang="es-ES" sz="2800" b="1">
                <a:solidFill>
                  <a:schemeClr val="bg1"/>
                </a:solidFill>
                <a:cs typeface="Arial" charset="0"/>
              </a:rPr>
              <a:t>“Este ejemplo del aborrecimiento de Dios por la codicia, el fraude y la  hipocresía, no fue dado como señal de peligro solamente para la iglesia primitiva…</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242" name="CaixaDeTexto 3"/>
          <p:cNvSpPr txBox="1">
            <a:spLocks noChangeArrowheads="1"/>
          </p:cNvSpPr>
          <p:nvPr/>
        </p:nvSpPr>
        <p:spPr bwMode="auto">
          <a:xfrm>
            <a:off x="4071938" y="1143000"/>
            <a:ext cx="4643437" cy="5140325"/>
          </a:xfrm>
          <a:prstGeom prst="rect">
            <a:avLst/>
          </a:prstGeom>
          <a:noFill/>
          <a:ln w="9525">
            <a:noFill/>
            <a:miter lim="800000"/>
            <a:headEnd/>
            <a:tailEnd/>
          </a:ln>
        </p:spPr>
        <p:txBody>
          <a:bodyPr>
            <a:spAutoFit/>
          </a:bodyPr>
          <a:lstStyle/>
          <a:p>
            <a:pPr algn="ctr"/>
            <a:r>
              <a:rPr lang="es-ES" sz="2800" b="1">
                <a:solidFill>
                  <a:schemeClr val="bg1"/>
                </a:solidFill>
                <a:cs typeface="Arial" charset="0"/>
              </a:rPr>
              <a:t>...sino para todas las generaciones futuras. Era codicia lo que Ananías y Safira habían acariciado primeramente. El deseo de retener para sí mismos una parte de lo que habían prometido al Señor, los llevó al fraude y la hipocresía”. </a:t>
            </a:r>
          </a:p>
          <a:p>
            <a:pPr algn="ctr"/>
            <a:endParaRPr lang="es-ES" sz="2800" b="1">
              <a:solidFill>
                <a:schemeClr val="bg1"/>
              </a:solidFill>
              <a:cs typeface="Arial" charset="0"/>
            </a:endParaRPr>
          </a:p>
          <a:p>
            <a:pPr algn="ctr"/>
            <a:r>
              <a:rPr lang="es-ES" sz="2000" b="1">
                <a:solidFill>
                  <a:schemeClr val="bg1"/>
                </a:solidFill>
                <a:cs typeface="Arial" charset="0"/>
              </a:rPr>
              <a:t> </a:t>
            </a:r>
            <a:r>
              <a:rPr lang="es-ES" sz="2000" b="1" i="1">
                <a:solidFill>
                  <a:schemeClr val="bg1"/>
                </a:solidFill>
                <a:cs typeface="Arial" charset="0"/>
              </a:rPr>
              <a:t>Hechos de los Apóstoles</a:t>
            </a:r>
            <a:r>
              <a:rPr lang="es-ES" sz="2000" b="1">
                <a:solidFill>
                  <a:schemeClr val="bg1"/>
                </a:solidFill>
                <a:cs typeface="Arial" charset="0"/>
              </a:rPr>
              <a:t>, pág. 62</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1214414" y="2000240"/>
            <a:ext cx="6286544" cy="3046988"/>
          </a:xfrm>
          <a:prstGeom prst="rect">
            <a:avLst/>
          </a:prstGeom>
          <a:noFill/>
        </p:spPr>
        <p:txBody>
          <a:bodyPr>
            <a:spAutoFit/>
          </a:bodyPr>
          <a:lstStyle/>
          <a:p>
            <a:pPr algn="ctr" fontAlgn="auto">
              <a:spcBef>
                <a:spcPts val="0"/>
              </a:spcBef>
              <a:spcAft>
                <a:spcPts val="0"/>
              </a:spcAft>
              <a:defRPr/>
            </a:pPr>
            <a:r>
              <a:rPr lang="es-ES" sz="4800" b="1" cap="all" dirty="0">
                <a:ln>
                  <a:solidFill>
                    <a:sysClr val="windowText" lastClr="000000"/>
                  </a:solidFill>
                </a:ln>
                <a:solidFill>
                  <a:srgbClr val="FFFF00"/>
                </a:solidFill>
                <a:effectLst>
                  <a:outerShdw blurRad="38100" dist="38100" dir="2700000" algn="tl">
                    <a:srgbClr val="000000"/>
                  </a:outerShdw>
                </a:effectLst>
                <a:latin typeface="Arial Black" pitchFamily="34" charset="0"/>
                <a:cs typeface="Arial" pitchFamily="34" charset="0"/>
              </a:rPr>
              <a:t>II - Donaciones en el MOVIMIENTO </a:t>
            </a:r>
            <a:r>
              <a:rPr lang="es-ES" sz="4800" b="1" cap="all" dirty="0" err="1">
                <a:ln>
                  <a:solidFill>
                    <a:sysClr val="windowText" lastClr="000000"/>
                  </a:solidFill>
                </a:ln>
                <a:solidFill>
                  <a:srgbClr val="FFFF00"/>
                </a:solidFill>
                <a:effectLst>
                  <a:outerShdw blurRad="38100" dist="38100" dir="2700000" algn="tl">
                    <a:srgbClr val="000000"/>
                  </a:outerShdw>
                </a:effectLst>
                <a:latin typeface="Arial Black" pitchFamily="34" charset="0"/>
                <a:cs typeface="Arial" pitchFamily="34" charset="0"/>
              </a:rPr>
              <a:t>milLerita</a:t>
            </a:r>
            <a:endParaRPr lang="es-ES" sz="4800" b="1" cap="all" dirty="0">
              <a:ln>
                <a:solidFill>
                  <a:sysClr val="windowText" lastClr="000000"/>
                </a:solidFill>
              </a:ln>
              <a:solidFill>
                <a:srgbClr val="FFFF00"/>
              </a:solidFill>
              <a:effectLst>
                <a:outerShdw blurRad="38100" dist="38100" dir="2700000" algn="tl">
                  <a:srgbClr val="000000"/>
                </a:outerShdw>
              </a:effectLst>
              <a:latin typeface="Arial Black"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2290" name="CaixaDeTexto 3"/>
          <p:cNvSpPr txBox="1">
            <a:spLocks noChangeArrowheads="1"/>
          </p:cNvSpPr>
          <p:nvPr/>
        </p:nvSpPr>
        <p:spPr bwMode="auto">
          <a:xfrm>
            <a:off x="285750" y="928688"/>
            <a:ext cx="6000750" cy="5262562"/>
          </a:xfrm>
          <a:prstGeom prst="rect">
            <a:avLst/>
          </a:prstGeom>
          <a:noFill/>
          <a:ln w="9525">
            <a:noFill/>
            <a:miter lim="800000"/>
            <a:headEnd/>
            <a:tailEnd/>
          </a:ln>
        </p:spPr>
        <p:txBody>
          <a:bodyPr>
            <a:spAutoFit/>
          </a:bodyPr>
          <a:lstStyle/>
          <a:p>
            <a:pPr algn="ctr"/>
            <a:r>
              <a:rPr lang="es-ES" sz="2800" b="1">
                <a:solidFill>
                  <a:schemeClr val="bg1"/>
                </a:solidFill>
                <a:cs typeface="Arial" charset="0"/>
              </a:rPr>
              <a:t>Se realizaba un campamento en Exeter, New Hampshire, en agosto de 1844.</a:t>
            </a:r>
          </a:p>
          <a:p>
            <a:pPr algn="ctr"/>
            <a:r>
              <a:rPr lang="es-ES" sz="2800" b="1">
                <a:solidFill>
                  <a:schemeClr val="bg1"/>
                </a:solidFill>
                <a:cs typeface="Arial" charset="0"/>
              </a:rPr>
              <a:t>En este campamento, mientras el marinero José Bates predicaba un sermón sin nada nuevo, un caballero llamado Samuel Snow llegó al lugar. Su hermana, que estaba en la platea esperando que él llegara, interrumpió cortésmente al viejito Bates para presenta a su hermano y le dijo:</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314" name="CaixaDeTexto 3"/>
          <p:cNvSpPr txBox="1">
            <a:spLocks noChangeArrowheads="1"/>
          </p:cNvSpPr>
          <p:nvPr/>
        </p:nvSpPr>
        <p:spPr bwMode="auto">
          <a:xfrm>
            <a:off x="285750" y="1285875"/>
            <a:ext cx="5857875" cy="4708525"/>
          </a:xfrm>
          <a:prstGeom prst="rect">
            <a:avLst/>
          </a:prstGeom>
          <a:noFill/>
          <a:ln w="9525">
            <a:noFill/>
            <a:miter lim="800000"/>
            <a:headEnd/>
            <a:tailEnd/>
          </a:ln>
        </p:spPr>
        <p:txBody>
          <a:bodyPr>
            <a:spAutoFit/>
          </a:bodyPr>
          <a:lstStyle/>
          <a:p>
            <a:pPr algn="ctr"/>
            <a:r>
              <a:rPr lang="es-ES" sz="2800" b="1">
                <a:solidFill>
                  <a:schemeClr val="bg1"/>
                </a:solidFill>
                <a:cs typeface="Arial" charset="0"/>
              </a:rPr>
              <a:t>...“Hermano Bates, es muy tarde para estar gastando tiempo en esas verdades con las cuales estamos familiarizados. El tiempo es corto. Usted tiene siervos aquí con alimento para el tiempo específico. Que ellos hablen, y que el pueblo pueda escucharlos”.</a:t>
            </a:r>
          </a:p>
          <a:p>
            <a:pPr algn="ctr"/>
            <a:endParaRPr lang="es-ES" sz="2800" b="1">
              <a:solidFill>
                <a:schemeClr val="bg1"/>
              </a:solidFill>
              <a:cs typeface="Arial" charset="0"/>
            </a:endParaRPr>
          </a:p>
          <a:p>
            <a:pPr algn="ctr"/>
            <a:r>
              <a:rPr lang="es-ES" sz="2000" b="1" i="1">
                <a:solidFill>
                  <a:schemeClr val="bg1"/>
                </a:solidFill>
                <a:cs typeface="Arial" charset="0"/>
              </a:rPr>
              <a:t>TL - História do Adventismo, </a:t>
            </a:r>
            <a:r>
              <a:rPr lang="es-ES" sz="2000" b="1">
                <a:solidFill>
                  <a:schemeClr val="bg1"/>
                </a:solidFill>
                <a:cs typeface="Arial" charset="0"/>
              </a:rPr>
              <a:t>pág. 29</a:t>
            </a:r>
            <a:endParaRPr lang="es-ES" sz="2800" b="1">
              <a:solidFill>
                <a:schemeClr val="bg1"/>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4338" name="CaixaDeTexto 3"/>
          <p:cNvSpPr txBox="1">
            <a:spLocks noChangeArrowheads="1"/>
          </p:cNvSpPr>
          <p:nvPr/>
        </p:nvSpPr>
        <p:spPr bwMode="auto">
          <a:xfrm>
            <a:off x="3143250" y="1143000"/>
            <a:ext cx="5786438" cy="5016500"/>
          </a:xfrm>
          <a:prstGeom prst="rect">
            <a:avLst/>
          </a:prstGeom>
          <a:noFill/>
          <a:ln w="9525">
            <a:noFill/>
            <a:miter lim="800000"/>
            <a:headEnd/>
            <a:tailEnd/>
          </a:ln>
        </p:spPr>
        <p:txBody>
          <a:bodyPr>
            <a:spAutoFit/>
          </a:bodyPr>
          <a:lstStyle/>
          <a:p>
            <a:pPr algn="ctr"/>
            <a:r>
              <a:rPr lang="es-ES" sz="2800" b="1">
                <a:solidFill>
                  <a:schemeClr val="bg1"/>
                </a:solidFill>
                <a:cs typeface="Arial" charset="0"/>
              </a:rPr>
              <a:t>Fue entonces, que Snow tomó el lugar en el púlpito y transmitió a la expectante asamblea el resultado de sus estudios, sugiriendo la fecha correcta para el término de las 2.300 tardes y mañanas era el día 22 de octubre de 1844, cuando creían los Milleritas que Jesús volvería a la tierra.</a:t>
            </a:r>
          </a:p>
          <a:p>
            <a:pPr algn="ctr"/>
            <a:endParaRPr lang="es-ES" sz="2000" b="1">
              <a:solidFill>
                <a:schemeClr val="bg1"/>
              </a:solidFill>
              <a:cs typeface="Arial" charset="0"/>
            </a:endParaRPr>
          </a:p>
          <a:p>
            <a:pPr algn="ctr"/>
            <a:r>
              <a:rPr lang="es-ES" sz="2000" b="1" i="1">
                <a:solidFill>
                  <a:schemeClr val="bg1"/>
                </a:solidFill>
                <a:cs typeface="Arial" charset="0"/>
              </a:rPr>
              <a:t>TL - História do Adventismo, </a:t>
            </a:r>
            <a:r>
              <a:rPr lang="es-ES" sz="2000" b="1">
                <a:solidFill>
                  <a:schemeClr val="bg1"/>
                </a:solidFill>
                <a:cs typeface="Arial" charset="0"/>
              </a:rPr>
              <a:t>págs. 29-34</a:t>
            </a:r>
            <a:endParaRPr lang="es-ES" sz="2800" b="1">
              <a:solidFill>
                <a:schemeClr val="bg1"/>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5362" name="CaixaDeTexto 3"/>
          <p:cNvSpPr txBox="1">
            <a:spLocks noChangeArrowheads="1"/>
          </p:cNvSpPr>
          <p:nvPr/>
        </p:nvSpPr>
        <p:spPr bwMode="auto">
          <a:xfrm>
            <a:off x="285750" y="785813"/>
            <a:ext cx="4786313" cy="5140325"/>
          </a:xfrm>
          <a:prstGeom prst="rect">
            <a:avLst/>
          </a:prstGeom>
          <a:noFill/>
          <a:ln w="9525">
            <a:noFill/>
            <a:miter lim="800000"/>
            <a:headEnd/>
            <a:tailEnd/>
          </a:ln>
        </p:spPr>
        <p:txBody>
          <a:bodyPr>
            <a:spAutoFit/>
          </a:bodyPr>
          <a:lstStyle/>
          <a:p>
            <a:pPr algn="ctr"/>
            <a:r>
              <a:rPr lang="es-ES" sz="2800" b="1">
                <a:solidFill>
                  <a:schemeClr val="bg1"/>
                </a:solidFill>
                <a:cs typeface="Arial" charset="0"/>
              </a:rPr>
              <a:t>“Grandes sumas eran donadas para que los pobres pudieran saldar sus deudas, así como para la publicación de literatura – hasta que los editores dijeron que no necesitaban más, lo que hizo que muchos donantes en potencia se retiraran con pesar”.</a:t>
            </a:r>
          </a:p>
          <a:p>
            <a:pPr algn="ctr"/>
            <a:r>
              <a:rPr lang="es-ES" sz="2000" b="1" i="1">
                <a:solidFill>
                  <a:schemeClr val="bg1"/>
                </a:solidFill>
                <a:cs typeface="Arial" charset="0"/>
              </a:rPr>
              <a:t>TL - História do Adventismo, </a:t>
            </a:r>
            <a:r>
              <a:rPr lang="es-ES" sz="2000" b="1">
                <a:solidFill>
                  <a:schemeClr val="bg1"/>
                </a:solidFill>
                <a:cs typeface="Arial" charset="0"/>
              </a:rPr>
              <a:t>pág. 33</a:t>
            </a:r>
            <a:endParaRPr lang="es-ES" sz="2800" b="1">
              <a:solidFill>
                <a:schemeClr val="bg1"/>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6386" name="CaixaDeTexto 3"/>
          <p:cNvSpPr txBox="1">
            <a:spLocks noChangeArrowheads="1"/>
          </p:cNvSpPr>
          <p:nvPr/>
        </p:nvSpPr>
        <p:spPr bwMode="auto">
          <a:xfrm>
            <a:off x="428625" y="1928813"/>
            <a:ext cx="4643438" cy="3108325"/>
          </a:xfrm>
          <a:prstGeom prst="rect">
            <a:avLst/>
          </a:prstGeom>
          <a:noFill/>
          <a:ln w="9525">
            <a:noFill/>
            <a:miter lim="800000"/>
            <a:headEnd/>
            <a:tailEnd/>
          </a:ln>
        </p:spPr>
        <p:txBody>
          <a:bodyPr>
            <a:spAutoFit/>
          </a:bodyPr>
          <a:lstStyle/>
          <a:p>
            <a:pPr algn="ctr"/>
            <a:r>
              <a:rPr lang="es-ES" sz="2800" b="1">
                <a:solidFill>
                  <a:schemeClr val="bg1"/>
                </a:solidFill>
                <a:cs typeface="Arial" charset="0"/>
              </a:rPr>
              <a:t>En esta historia los creyentes trabajan de dos formas: empleaban sus riquezas en la predicación del evangelio eterno, así también ayudaban a los más carentes. </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7410" name="CaixaDeTexto 3"/>
          <p:cNvSpPr txBox="1">
            <a:spLocks noChangeArrowheads="1"/>
          </p:cNvSpPr>
          <p:nvPr/>
        </p:nvSpPr>
        <p:spPr bwMode="auto">
          <a:xfrm>
            <a:off x="428625" y="2143125"/>
            <a:ext cx="4786313" cy="2678113"/>
          </a:xfrm>
          <a:prstGeom prst="rect">
            <a:avLst/>
          </a:prstGeom>
          <a:noFill/>
          <a:ln w="9525">
            <a:noFill/>
            <a:miter lim="800000"/>
            <a:headEnd/>
            <a:tailEnd/>
          </a:ln>
        </p:spPr>
        <p:txBody>
          <a:bodyPr>
            <a:spAutoFit/>
          </a:bodyPr>
          <a:lstStyle/>
          <a:p>
            <a:pPr algn="ctr"/>
            <a:r>
              <a:rPr lang="pt-BR" sz="2800" b="1">
                <a:solidFill>
                  <a:schemeClr val="bg1"/>
                </a:solidFill>
                <a:cs typeface="Arial" charset="0"/>
              </a:rPr>
              <a:t>“</a:t>
            </a:r>
            <a:r>
              <a:rPr lang="es-ES" sz="2800" b="1">
                <a:solidFill>
                  <a:schemeClr val="bg1"/>
                </a:solidFill>
                <a:cs typeface="Arial" charset="0"/>
              </a:rPr>
              <a:t>Así, pues, cualquiera de vosotros que no renuncie a todo lo que posee, no puede ser mi discípulo.</a:t>
            </a:r>
            <a:r>
              <a:rPr lang="pt-BR" sz="2800" b="1">
                <a:solidFill>
                  <a:schemeClr val="bg1"/>
                </a:solidFill>
                <a:cs typeface="Arial" charset="0"/>
              </a:rPr>
              <a:t>”.</a:t>
            </a:r>
          </a:p>
          <a:p>
            <a:pPr algn="ctr"/>
            <a:endParaRPr lang="pt-BR" sz="2800" b="1">
              <a:solidFill>
                <a:schemeClr val="bg1"/>
              </a:solidFill>
              <a:cs typeface="Arial" charset="0"/>
            </a:endParaRPr>
          </a:p>
          <a:p>
            <a:pPr algn="ctr"/>
            <a:r>
              <a:rPr lang="pt-BR" sz="2800" b="1">
                <a:solidFill>
                  <a:schemeClr val="bg1"/>
                </a:solidFill>
                <a:cs typeface="Arial" charset="0"/>
              </a:rPr>
              <a:t>Lucas 14:33</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434" name="CaixaDeTexto 3"/>
          <p:cNvSpPr txBox="1">
            <a:spLocks noChangeArrowheads="1"/>
          </p:cNvSpPr>
          <p:nvPr/>
        </p:nvSpPr>
        <p:spPr bwMode="auto">
          <a:xfrm>
            <a:off x="4071938" y="1143000"/>
            <a:ext cx="4786312" cy="4832350"/>
          </a:xfrm>
          <a:prstGeom prst="rect">
            <a:avLst/>
          </a:prstGeom>
          <a:noFill/>
          <a:ln w="9525">
            <a:noFill/>
            <a:miter lim="800000"/>
            <a:headEnd/>
            <a:tailEnd/>
          </a:ln>
        </p:spPr>
        <p:txBody>
          <a:bodyPr>
            <a:spAutoFit/>
          </a:bodyPr>
          <a:lstStyle/>
          <a:p>
            <a:pPr algn="ctr"/>
            <a:r>
              <a:rPr lang="es-ES" sz="2800" b="1">
                <a:solidFill>
                  <a:schemeClr val="bg1"/>
                </a:solidFill>
                <a:cs typeface="Arial" charset="0"/>
              </a:rPr>
              <a:t>Algunos pueden pensar que hacían así porque sabían el exacto momento del inminente retorno de Cristo. Pero el punto no era el retorno de Cristo, sino el sentido de misión producido por el Espíritu Santo que inundaba el corazón y la mente del pueblo.</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9458" name="CaixaDeTexto 3"/>
          <p:cNvSpPr txBox="1">
            <a:spLocks noChangeArrowheads="1"/>
          </p:cNvSpPr>
          <p:nvPr/>
        </p:nvSpPr>
        <p:spPr bwMode="auto">
          <a:xfrm>
            <a:off x="3571875" y="1214438"/>
            <a:ext cx="5286375" cy="4832350"/>
          </a:xfrm>
          <a:prstGeom prst="rect">
            <a:avLst/>
          </a:prstGeom>
          <a:noFill/>
          <a:ln w="9525">
            <a:noFill/>
            <a:miter lim="800000"/>
            <a:headEnd/>
            <a:tailEnd/>
          </a:ln>
        </p:spPr>
        <p:txBody>
          <a:bodyPr>
            <a:spAutoFit/>
          </a:bodyPr>
          <a:lstStyle/>
          <a:p>
            <a:pPr algn="ctr"/>
            <a:r>
              <a:rPr lang="es-ES" sz="2800" b="1">
                <a:solidFill>
                  <a:schemeClr val="bg1"/>
                </a:solidFill>
                <a:cs typeface="Arial" charset="0"/>
              </a:rPr>
              <a:t>Las donaciones eran realizadas para que las literaturas alcanzaran el mayor número de personas, la abnegación, causa de la presencia del Espíritu Santo, impulsaba  a los Milleritas a ofrecer sus bienes, sus propiedades y utilizar el dinero en la predicación del mensaje.</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1000100" y="2357430"/>
            <a:ext cx="6572296" cy="2308324"/>
          </a:xfrm>
          <a:prstGeom prst="rect">
            <a:avLst/>
          </a:prstGeom>
          <a:noFill/>
        </p:spPr>
        <p:txBody>
          <a:bodyPr>
            <a:spAutoFit/>
          </a:bodyPr>
          <a:lstStyle/>
          <a:p>
            <a:pPr algn="ctr" fontAlgn="auto">
              <a:spcBef>
                <a:spcPts val="0"/>
              </a:spcBef>
              <a:spcAft>
                <a:spcPts val="0"/>
              </a:spcAft>
              <a:defRPr/>
            </a:pPr>
            <a:r>
              <a:rPr lang="es-ES" sz="4800" b="1" cap="all" dirty="0">
                <a:ln>
                  <a:solidFill>
                    <a:sysClr val="windowText" lastClr="000000"/>
                  </a:solidFill>
                </a:ln>
                <a:solidFill>
                  <a:srgbClr val="FFFF00"/>
                </a:solidFill>
                <a:effectLst>
                  <a:outerShdw blurRad="38100" dist="38100" dir="2700000" algn="tl">
                    <a:srgbClr val="000000"/>
                  </a:outerShdw>
                </a:effectLst>
                <a:latin typeface="Arial Black" pitchFamily="34" charset="0"/>
                <a:cs typeface="Arial" pitchFamily="34" charset="0"/>
              </a:rPr>
              <a:t>III – donaciones en el tiempo del fin</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CaixaDeTexto 3"/>
          <p:cNvSpPr txBox="1">
            <a:spLocks noChangeArrowheads="1"/>
          </p:cNvSpPr>
          <p:nvPr/>
        </p:nvSpPr>
        <p:spPr bwMode="auto">
          <a:xfrm>
            <a:off x="428625" y="714375"/>
            <a:ext cx="4786313" cy="4832350"/>
          </a:xfrm>
          <a:prstGeom prst="rect">
            <a:avLst/>
          </a:prstGeom>
          <a:noFill/>
          <a:ln w="9525">
            <a:noFill/>
            <a:miter lim="800000"/>
            <a:headEnd/>
            <a:tailEnd/>
          </a:ln>
        </p:spPr>
        <p:txBody>
          <a:bodyPr>
            <a:spAutoFit/>
          </a:bodyPr>
          <a:lstStyle/>
          <a:p>
            <a:pPr algn="ctr"/>
            <a:r>
              <a:rPr lang="es-ES" sz="2800" b="1">
                <a:solidFill>
                  <a:schemeClr val="bg1"/>
                </a:solidFill>
                <a:cs typeface="Arial" charset="0"/>
              </a:rPr>
              <a:t>Con estos dos movimientos anteriores, el pueblo de Dios se movilizó donando sus bienes. Podemos resumir que la acción del Espíritu de Dios fue y será determinada en tales situaciones. Sin él, estos movimientos no habrían alcanzado resultados satisfactorios.</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2530" name="CaixaDeTexto 3"/>
          <p:cNvSpPr txBox="1">
            <a:spLocks noChangeArrowheads="1"/>
          </p:cNvSpPr>
          <p:nvPr/>
        </p:nvSpPr>
        <p:spPr bwMode="auto">
          <a:xfrm>
            <a:off x="785813" y="1827213"/>
            <a:ext cx="4786312" cy="2246312"/>
          </a:xfrm>
          <a:prstGeom prst="rect">
            <a:avLst/>
          </a:prstGeom>
          <a:noFill/>
          <a:ln w="9525">
            <a:noFill/>
            <a:miter lim="800000"/>
            <a:headEnd/>
            <a:tailEnd/>
          </a:ln>
        </p:spPr>
        <p:txBody>
          <a:bodyPr>
            <a:spAutoFit/>
          </a:bodyPr>
          <a:lstStyle/>
          <a:p>
            <a:pPr algn="ctr"/>
            <a:r>
              <a:rPr lang="es-ES" sz="2800" b="1">
                <a:solidFill>
                  <a:schemeClr val="bg1"/>
                </a:solidFill>
                <a:cs typeface="Arial" charset="0"/>
              </a:rPr>
              <a:t>¿Cuándo será el momento exacto de deshacernos de los bienes en esta recta final de la historia de este mundo?</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3554" name="CaixaDeTexto 3"/>
          <p:cNvSpPr txBox="1">
            <a:spLocks noChangeArrowheads="1"/>
          </p:cNvSpPr>
          <p:nvPr/>
        </p:nvSpPr>
        <p:spPr bwMode="auto">
          <a:xfrm>
            <a:off x="3929063" y="1643063"/>
            <a:ext cx="4786312" cy="3108325"/>
          </a:xfrm>
          <a:prstGeom prst="rect">
            <a:avLst/>
          </a:prstGeom>
          <a:noFill/>
          <a:ln w="9525">
            <a:noFill/>
            <a:miter lim="800000"/>
            <a:headEnd/>
            <a:tailEnd/>
          </a:ln>
        </p:spPr>
        <p:txBody>
          <a:bodyPr>
            <a:spAutoFit/>
          </a:bodyPr>
          <a:lstStyle/>
          <a:p>
            <a:pPr algn="ctr"/>
            <a:r>
              <a:rPr lang="es-ES" sz="2800" b="1">
                <a:solidFill>
                  <a:schemeClr val="bg1"/>
                </a:solidFill>
                <a:cs typeface="Arial" charset="0"/>
              </a:rPr>
              <a:t>“Entonces Jesús dijo a sus discípulos: </a:t>
            </a:r>
          </a:p>
          <a:p>
            <a:pPr algn="ctr"/>
            <a:r>
              <a:rPr lang="es-ES" sz="2800" b="1">
                <a:solidFill>
                  <a:schemeClr val="bg1"/>
                </a:solidFill>
                <a:cs typeface="Arial" charset="0"/>
              </a:rPr>
              <a:t>    - De cierto os digo que difícilmente entrará un rico en el reino de los cielos”</a:t>
            </a:r>
          </a:p>
          <a:p>
            <a:pPr algn="ctr"/>
            <a:endParaRPr lang="pt-BR" sz="2800" b="1">
              <a:solidFill>
                <a:schemeClr val="bg1"/>
              </a:solidFill>
              <a:cs typeface="Arial" charset="0"/>
            </a:endParaRPr>
          </a:p>
          <a:p>
            <a:pPr algn="ctr"/>
            <a:r>
              <a:rPr lang="pt-BR" sz="2800" b="1">
                <a:solidFill>
                  <a:schemeClr val="bg1"/>
                </a:solidFill>
                <a:cs typeface="Arial" charset="0"/>
              </a:rPr>
              <a:t> Mateo 19:23</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4578" name="CaixaDeTexto 3"/>
          <p:cNvSpPr txBox="1">
            <a:spLocks noChangeArrowheads="1"/>
          </p:cNvSpPr>
          <p:nvPr/>
        </p:nvSpPr>
        <p:spPr bwMode="auto">
          <a:xfrm>
            <a:off x="3071813" y="785813"/>
            <a:ext cx="5929312" cy="5570537"/>
          </a:xfrm>
          <a:prstGeom prst="rect">
            <a:avLst/>
          </a:prstGeom>
          <a:noFill/>
          <a:ln w="9525">
            <a:noFill/>
            <a:miter lim="800000"/>
            <a:headEnd/>
            <a:tailEnd/>
          </a:ln>
        </p:spPr>
        <p:txBody>
          <a:bodyPr>
            <a:spAutoFit/>
          </a:bodyPr>
          <a:lstStyle/>
          <a:p>
            <a:pPr algn="ctr"/>
            <a:r>
              <a:rPr lang="es-ES" sz="2800" b="1">
                <a:solidFill>
                  <a:schemeClr val="bg1"/>
                </a:solidFill>
                <a:cs typeface="Arial" charset="0"/>
              </a:rPr>
              <a:t>La Biblia no condena al rico porque es rico; no declara que la adquisición de riqueza es pecado. En ningún momento el Maestro se está oponiendo a los ricos o incluso negándoles la salvación.</a:t>
            </a:r>
          </a:p>
          <a:p>
            <a:pPr algn="ctr"/>
            <a:r>
              <a:rPr lang="es-ES" sz="2800" b="1">
                <a:solidFill>
                  <a:schemeClr val="bg1"/>
                </a:solidFill>
                <a:cs typeface="Arial" charset="0"/>
              </a:rPr>
              <a:t>Incluso porque la riqueza es un don de Dios. </a:t>
            </a:r>
          </a:p>
          <a:p>
            <a:pPr algn="ctr"/>
            <a:endParaRPr lang="es-ES" sz="2800" b="1">
              <a:solidFill>
                <a:schemeClr val="bg1"/>
              </a:solidFill>
              <a:cs typeface="Arial" charset="0"/>
            </a:endParaRPr>
          </a:p>
          <a:p>
            <a:pPr algn="ctr"/>
            <a:r>
              <a:rPr lang="es-ES" sz="2800" b="1">
                <a:solidFill>
                  <a:schemeClr val="bg1"/>
                </a:solidFill>
                <a:cs typeface="Arial" charset="0"/>
              </a:rPr>
              <a:t>“Es Dios quien da a los hombres el poder de conseguir riquezas”.</a:t>
            </a:r>
          </a:p>
          <a:p>
            <a:pPr algn="ctr"/>
            <a:r>
              <a:rPr lang="es-ES" sz="2000" b="1" i="1">
                <a:solidFill>
                  <a:schemeClr val="bg1"/>
                </a:solidFill>
                <a:cs typeface="Arial" charset="0"/>
              </a:rPr>
              <a:t>Mi vida Hoy, </a:t>
            </a:r>
            <a:r>
              <a:rPr lang="es-ES" sz="2000" b="1">
                <a:solidFill>
                  <a:schemeClr val="bg1"/>
                </a:solidFill>
                <a:cs typeface="Arial" charset="0"/>
              </a:rPr>
              <a:t>MM 1952</a:t>
            </a:r>
            <a:r>
              <a:rPr lang="es-ES" sz="2000" b="1" i="1">
                <a:solidFill>
                  <a:schemeClr val="bg1"/>
                </a:solidFill>
                <a:cs typeface="Arial" charset="0"/>
              </a:rPr>
              <a:t>, </a:t>
            </a:r>
            <a:r>
              <a:rPr lang="es-ES" sz="2000" b="1">
                <a:solidFill>
                  <a:schemeClr val="bg1"/>
                </a:solidFill>
                <a:cs typeface="Arial" charset="0"/>
              </a:rPr>
              <a:t>pág. 119</a:t>
            </a:r>
            <a:endParaRPr lang="es-ES" sz="2800" b="1">
              <a:solidFill>
                <a:schemeClr val="bg1"/>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5602" name="CaixaDeTexto 3"/>
          <p:cNvSpPr txBox="1">
            <a:spLocks noChangeArrowheads="1"/>
          </p:cNvSpPr>
          <p:nvPr/>
        </p:nvSpPr>
        <p:spPr bwMode="auto">
          <a:xfrm>
            <a:off x="500063" y="2214563"/>
            <a:ext cx="4786312" cy="2678112"/>
          </a:xfrm>
          <a:prstGeom prst="rect">
            <a:avLst/>
          </a:prstGeom>
          <a:noFill/>
          <a:ln w="9525">
            <a:noFill/>
            <a:miter lim="800000"/>
            <a:headEnd/>
            <a:tailEnd/>
          </a:ln>
        </p:spPr>
        <p:txBody>
          <a:bodyPr>
            <a:spAutoFit/>
          </a:bodyPr>
          <a:lstStyle/>
          <a:p>
            <a:pPr algn="ctr"/>
            <a:r>
              <a:rPr lang="es-ES" sz="2800" b="1">
                <a:solidFill>
                  <a:schemeClr val="bg1"/>
                </a:solidFill>
                <a:cs typeface="Arial" charset="0"/>
              </a:rPr>
              <a:t>El amor al dinero es lo que la Palabra de Dios declara que es la raíz de todos los males.</a:t>
            </a:r>
          </a:p>
          <a:p>
            <a:pPr algn="ctr"/>
            <a:endParaRPr lang="es-ES" sz="2800" b="1">
              <a:solidFill>
                <a:schemeClr val="bg1"/>
              </a:solidFill>
              <a:cs typeface="Arial" charset="0"/>
            </a:endParaRPr>
          </a:p>
          <a:p>
            <a:pPr algn="ctr"/>
            <a:r>
              <a:rPr lang="es-ES" sz="2800" b="1">
                <a:solidFill>
                  <a:schemeClr val="bg1"/>
                </a:solidFill>
                <a:cs typeface="Arial" charset="0"/>
              </a:rPr>
              <a:t>1 Timoteo 6:10</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6626" name="CaixaDeTexto 3"/>
          <p:cNvSpPr txBox="1">
            <a:spLocks noChangeArrowheads="1"/>
          </p:cNvSpPr>
          <p:nvPr/>
        </p:nvSpPr>
        <p:spPr bwMode="auto">
          <a:xfrm>
            <a:off x="142875" y="857250"/>
            <a:ext cx="6215063" cy="4708525"/>
          </a:xfrm>
          <a:prstGeom prst="rect">
            <a:avLst/>
          </a:prstGeom>
          <a:noFill/>
          <a:ln w="9525">
            <a:noFill/>
            <a:miter lim="800000"/>
            <a:headEnd/>
            <a:tailEnd/>
          </a:ln>
        </p:spPr>
        <p:txBody>
          <a:bodyPr>
            <a:spAutoFit/>
          </a:bodyPr>
          <a:lstStyle/>
          <a:p>
            <a:pPr algn="ctr"/>
            <a:r>
              <a:rPr lang="es-ES" sz="2800" b="1">
                <a:solidFill>
                  <a:schemeClr val="bg1"/>
                </a:solidFill>
                <a:cs typeface="Arial" charset="0"/>
              </a:rPr>
              <a:t>“En el tiempo de angustia, de nada les valdrán a los santos las casas ni las tierras… y en aquel entonces no podrán deshacerse de sus bienes para hacer progresar la causa de la verdad presente. Me fue mostrado que la voluntad de Dios es que, antes que venga el tiempo de angustia, los santos se libren de cuanto los estorbe…”</a:t>
            </a:r>
          </a:p>
          <a:p>
            <a:pPr algn="ctr"/>
            <a:r>
              <a:rPr lang="es-ES" sz="2000" b="1" i="1">
                <a:solidFill>
                  <a:schemeClr val="bg1"/>
                </a:solidFill>
                <a:cs typeface="Arial" charset="0"/>
              </a:rPr>
              <a:t>Primeros Escritos</a:t>
            </a:r>
            <a:r>
              <a:rPr lang="es-ES" sz="2000" b="1">
                <a:solidFill>
                  <a:schemeClr val="bg1"/>
                </a:solidFill>
                <a:cs typeface="Arial" charset="0"/>
              </a:rPr>
              <a:t>, pág. 56</a:t>
            </a:r>
            <a:endParaRPr lang="es-ES" sz="2800" b="1">
              <a:solidFill>
                <a:schemeClr val="bg1"/>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7650" name="CaixaDeTexto 3"/>
          <p:cNvSpPr txBox="1">
            <a:spLocks noChangeArrowheads="1"/>
          </p:cNvSpPr>
          <p:nvPr/>
        </p:nvSpPr>
        <p:spPr bwMode="auto">
          <a:xfrm>
            <a:off x="357188" y="1214438"/>
            <a:ext cx="4929187" cy="3970337"/>
          </a:xfrm>
          <a:prstGeom prst="rect">
            <a:avLst/>
          </a:prstGeom>
          <a:noFill/>
          <a:ln w="9525">
            <a:noFill/>
            <a:miter lim="800000"/>
            <a:headEnd/>
            <a:tailEnd/>
          </a:ln>
        </p:spPr>
        <p:txBody>
          <a:bodyPr>
            <a:spAutoFit/>
          </a:bodyPr>
          <a:lstStyle/>
          <a:p>
            <a:pPr algn="ctr"/>
            <a:r>
              <a:rPr lang="es-ES" sz="2800" b="1">
                <a:solidFill>
                  <a:schemeClr val="bg1"/>
                </a:solidFill>
                <a:cs typeface="Arial" charset="0"/>
              </a:rPr>
              <a:t>“Hay hombres y mujeres pobres que me escriben pidiendo consejo en cuanto a si deben vender sus casas y dar el dinero a la causa… Quiero decir a los tales: ‘Tal vez no debáis vender vuestras casitas ahora mismo;</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8674" name="CaixaDeTexto 3"/>
          <p:cNvSpPr txBox="1">
            <a:spLocks noChangeArrowheads="1"/>
          </p:cNvSpPr>
          <p:nvPr/>
        </p:nvSpPr>
        <p:spPr bwMode="auto">
          <a:xfrm>
            <a:off x="428625" y="1357313"/>
            <a:ext cx="4786313" cy="3724275"/>
          </a:xfrm>
          <a:prstGeom prst="rect">
            <a:avLst/>
          </a:prstGeom>
          <a:noFill/>
          <a:ln w="9525">
            <a:noFill/>
            <a:miter lim="800000"/>
            <a:headEnd/>
            <a:tailEnd/>
          </a:ln>
        </p:spPr>
        <p:txBody>
          <a:bodyPr>
            <a:spAutoFit/>
          </a:bodyPr>
          <a:lstStyle/>
          <a:p>
            <a:pPr algn="ctr"/>
            <a:r>
              <a:rPr lang="es-ES" sz="2800" b="1">
                <a:solidFill>
                  <a:schemeClr val="bg1"/>
                </a:solidFill>
                <a:cs typeface="Arial" charset="0"/>
              </a:rPr>
              <a:t>...pero id a Dios por vuestra cuenta; el Señor oirá ciertamente vuestras fervientes oraciones por sabiduría para conocer vuestro deber”.</a:t>
            </a:r>
          </a:p>
          <a:p>
            <a:pPr algn="ctr"/>
            <a:endParaRPr lang="es-ES" sz="2800" b="1" i="1">
              <a:solidFill>
                <a:schemeClr val="bg1"/>
              </a:solidFill>
              <a:cs typeface="Arial" charset="0"/>
            </a:endParaRPr>
          </a:p>
          <a:p>
            <a:pPr algn="ctr"/>
            <a:r>
              <a:rPr lang="es-ES" sz="2000" b="1" i="1">
                <a:solidFill>
                  <a:schemeClr val="bg1"/>
                </a:solidFill>
                <a:cs typeface="Arial" charset="0"/>
              </a:rPr>
              <a:t>Testimonios para la Iglesia</a:t>
            </a:r>
            <a:r>
              <a:rPr lang="es-ES" sz="2000" b="1">
                <a:solidFill>
                  <a:schemeClr val="bg1"/>
                </a:solidFill>
                <a:cs typeface="Arial" charset="0"/>
              </a:rPr>
              <a:t>, vol. 5, pág. 686</a:t>
            </a:r>
            <a:endParaRPr lang="es-ES" sz="2800" b="1">
              <a:solidFill>
                <a:schemeClr val="bg1"/>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9698" name="CaixaDeTexto 3"/>
          <p:cNvSpPr txBox="1">
            <a:spLocks noChangeArrowheads="1"/>
          </p:cNvSpPr>
          <p:nvPr/>
        </p:nvSpPr>
        <p:spPr bwMode="auto">
          <a:xfrm>
            <a:off x="3643313" y="1357313"/>
            <a:ext cx="4786312" cy="4832350"/>
          </a:xfrm>
          <a:prstGeom prst="rect">
            <a:avLst/>
          </a:prstGeom>
          <a:noFill/>
          <a:ln w="9525">
            <a:noFill/>
            <a:miter lim="800000"/>
            <a:headEnd/>
            <a:tailEnd/>
          </a:ln>
        </p:spPr>
        <p:txBody>
          <a:bodyPr>
            <a:spAutoFit/>
          </a:bodyPr>
          <a:lstStyle/>
          <a:p>
            <a:pPr algn="ctr"/>
            <a:r>
              <a:rPr lang="es-ES" sz="2800" b="1">
                <a:solidFill>
                  <a:schemeClr val="bg1"/>
                </a:solidFill>
                <a:cs typeface="Arial" charset="0"/>
              </a:rPr>
              <a:t>Así como fue en la época de la iglesia primitiva, nuestro único mayor anhelo debe ser buscar al Señor y ser ungido por su Espíritu. Sólo con ese poder de lo alto, tendremos la claridad para tomar decisiones correctas en los tiempos adecuados.</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0722" name="CaixaDeTexto 3"/>
          <p:cNvSpPr txBox="1">
            <a:spLocks noChangeArrowheads="1"/>
          </p:cNvSpPr>
          <p:nvPr/>
        </p:nvSpPr>
        <p:spPr bwMode="auto">
          <a:xfrm>
            <a:off x="3786188" y="1571625"/>
            <a:ext cx="4786312" cy="3540125"/>
          </a:xfrm>
          <a:prstGeom prst="rect">
            <a:avLst/>
          </a:prstGeom>
          <a:noFill/>
          <a:ln w="9525">
            <a:noFill/>
            <a:miter lim="800000"/>
            <a:headEnd/>
            <a:tailEnd/>
          </a:ln>
        </p:spPr>
        <p:txBody>
          <a:bodyPr>
            <a:spAutoFit/>
          </a:bodyPr>
          <a:lstStyle/>
          <a:p>
            <a:pPr algn="ctr"/>
            <a:r>
              <a:rPr lang="es-ES" sz="2800" b="1">
                <a:solidFill>
                  <a:schemeClr val="bg1"/>
                </a:solidFill>
                <a:cs typeface="Arial" charset="0"/>
              </a:rPr>
              <a:t>Creemos que Dios ha usado la estructura de la Iglesia para hacer su voluntad en todo el mundo y a cada miembro le corresponde hacer su parte en la fidelidad de los diezmos y las ofrendas.</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1746" name="Título 1"/>
          <p:cNvSpPr>
            <a:spLocks noGrp="1"/>
          </p:cNvSpPr>
          <p:nvPr>
            <p:ph type="title"/>
          </p:nvPr>
        </p:nvSpPr>
        <p:spPr>
          <a:xfrm>
            <a:off x="4143375" y="1285875"/>
            <a:ext cx="4329113" cy="4429125"/>
          </a:xfrm>
        </p:spPr>
        <p:txBody>
          <a:bodyPr/>
          <a:lstStyle/>
          <a:p>
            <a:pPr eaLnBrk="1" hangingPunct="1"/>
            <a:r>
              <a:rPr lang="es-ES" sz="2800" b="1" smtClean="0">
                <a:solidFill>
                  <a:schemeClr val="bg1"/>
                </a:solidFill>
                <a:latin typeface="Arial" charset="0"/>
                <a:cs typeface="Arial" charset="0"/>
              </a:rPr>
              <a:t/>
            </a:r>
            <a:br>
              <a:rPr lang="es-ES" sz="2800" b="1" smtClean="0">
                <a:solidFill>
                  <a:schemeClr val="bg1"/>
                </a:solidFill>
                <a:latin typeface="Arial" charset="0"/>
                <a:cs typeface="Arial" charset="0"/>
              </a:rPr>
            </a:br>
            <a:r>
              <a:rPr lang="es-ES" sz="2800" b="1" smtClean="0">
                <a:solidFill>
                  <a:schemeClr val="bg1"/>
                </a:solidFill>
                <a:latin typeface="Arial" charset="0"/>
                <a:cs typeface="Arial" charset="0"/>
              </a:rPr>
              <a:t>Al que administra los recursos del Señor le corresponde ser fiel en la distribución compartida de los recursos, a fin de que en todo el mundo el Reino de Dios avance sin interrupción.</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1142976" y="2071678"/>
            <a:ext cx="6858048" cy="2308324"/>
          </a:xfrm>
          <a:prstGeom prst="rect">
            <a:avLst/>
          </a:prstGeom>
          <a:noFill/>
        </p:spPr>
        <p:txBody>
          <a:bodyPr>
            <a:spAutoFit/>
          </a:bodyPr>
          <a:lstStyle/>
          <a:p>
            <a:pPr algn="ctr" fontAlgn="auto">
              <a:spcBef>
                <a:spcPts val="0"/>
              </a:spcBef>
              <a:spcAft>
                <a:spcPts val="0"/>
              </a:spcAft>
              <a:defRPr/>
            </a:pPr>
            <a:r>
              <a:rPr lang="es-ES" sz="4800" b="1" cap="all" dirty="0">
                <a:ln>
                  <a:solidFill>
                    <a:sysClr val="windowText" lastClr="000000"/>
                  </a:solidFill>
                </a:ln>
                <a:solidFill>
                  <a:srgbClr val="FFFF00"/>
                </a:solidFill>
                <a:effectLst>
                  <a:outerShdw blurRad="38100" dist="38100" dir="2700000" algn="tl">
                    <a:srgbClr val="000000"/>
                  </a:outerShdw>
                </a:effectLst>
                <a:latin typeface="Arial Black" pitchFamily="34" charset="0"/>
                <a:cs typeface="Arial" pitchFamily="34" charset="0"/>
              </a:rPr>
              <a:t>IV – Distribución de los recursos del señor</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3857620" y="2571744"/>
            <a:ext cx="4786346" cy="646331"/>
          </a:xfrm>
          <a:prstGeom prst="rect">
            <a:avLst/>
          </a:prstGeom>
          <a:noFill/>
        </p:spPr>
        <p:txBody>
          <a:bodyPr>
            <a:spAutoFit/>
          </a:bodyPr>
          <a:lstStyle/>
          <a:p>
            <a:pPr algn="ctr" fontAlgn="auto">
              <a:spcBef>
                <a:spcPts val="0"/>
              </a:spcBef>
              <a:spcAft>
                <a:spcPts val="0"/>
              </a:spcAft>
              <a:defRPr/>
            </a:pPr>
            <a:r>
              <a:rPr lang="es-ES" sz="3600" b="1">
                <a:ln w="19050">
                  <a:solidFill>
                    <a:schemeClr val="tx1"/>
                  </a:solidFill>
                </a:ln>
                <a:solidFill>
                  <a:srgbClr val="FFC000"/>
                </a:solidFill>
                <a:latin typeface="Arial Black" pitchFamily="34" charset="0"/>
                <a:cs typeface="Arial" pitchFamily="34" charset="0"/>
              </a:rPr>
              <a:t> 1 – Ofrendas</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4818" name="CaixaDeTexto 3"/>
          <p:cNvSpPr txBox="1">
            <a:spLocks noChangeArrowheads="1"/>
          </p:cNvSpPr>
          <p:nvPr/>
        </p:nvSpPr>
        <p:spPr bwMode="auto">
          <a:xfrm>
            <a:off x="785813" y="1174750"/>
            <a:ext cx="7500937" cy="4400550"/>
          </a:xfrm>
          <a:prstGeom prst="rect">
            <a:avLst/>
          </a:prstGeom>
          <a:noFill/>
          <a:ln w="9525">
            <a:noFill/>
            <a:miter lim="800000"/>
            <a:headEnd/>
            <a:tailEnd/>
          </a:ln>
        </p:spPr>
        <p:txBody>
          <a:bodyPr>
            <a:spAutoFit/>
          </a:bodyPr>
          <a:lstStyle/>
          <a:p>
            <a:pPr>
              <a:buFont typeface="Wingdings" pitchFamily="2" charset="2"/>
              <a:buChar char="Ø"/>
            </a:pPr>
            <a:r>
              <a:rPr lang="es-ES" sz="2800" b="1">
                <a:solidFill>
                  <a:schemeClr val="bg1"/>
                </a:solidFill>
                <a:cs typeface="Arial" charset="0"/>
              </a:rPr>
              <a:t>20% van al campo mundial (ofrendas misioneras);</a:t>
            </a:r>
          </a:p>
          <a:p>
            <a:pPr>
              <a:buFont typeface="Wingdings" pitchFamily="2" charset="2"/>
              <a:buChar char="Ø"/>
            </a:pPr>
            <a:endParaRPr lang="es-ES" sz="2800" b="1">
              <a:solidFill>
                <a:schemeClr val="bg1"/>
              </a:solidFill>
              <a:cs typeface="Arial" charset="0"/>
            </a:endParaRPr>
          </a:p>
          <a:p>
            <a:pPr>
              <a:buFont typeface="Wingdings" pitchFamily="2" charset="2"/>
              <a:buChar char="Ø"/>
            </a:pPr>
            <a:r>
              <a:rPr lang="es-ES" sz="2800" b="1">
                <a:solidFill>
                  <a:schemeClr val="bg1"/>
                </a:solidFill>
                <a:cs typeface="Arial" charset="0"/>
              </a:rPr>
              <a:t>20% van al campo local;</a:t>
            </a:r>
          </a:p>
          <a:p>
            <a:pPr>
              <a:buFont typeface="Wingdings" pitchFamily="2" charset="2"/>
              <a:buChar char="Ø"/>
            </a:pPr>
            <a:endParaRPr lang="es-ES" sz="2800" b="1">
              <a:solidFill>
                <a:schemeClr val="bg1"/>
              </a:solidFill>
              <a:cs typeface="Arial" charset="0"/>
            </a:endParaRPr>
          </a:p>
          <a:p>
            <a:pPr>
              <a:buFont typeface="Wingdings" pitchFamily="2" charset="2"/>
              <a:buChar char="Ø"/>
            </a:pPr>
            <a:r>
              <a:rPr lang="es-ES" sz="2800" b="1">
                <a:solidFill>
                  <a:schemeClr val="bg1"/>
                </a:solidFill>
                <a:cs typeface="Arial" charset="0"/>
              </a:rPr>
              <a:t> 60% de las diferentes ofrendas (Escuela Sabática, Culto Divino, Cumpleaños, Gratitud, 13º sábado, etc.) que son entregadas, se quedan en la iglesia local para atender sus necesidades</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3571868" y="2714620"/>
            <a:ext cx="4786346" cy="646331"/>
          </a:xfrm>
          <a:prstGeom prst="rect">
            <a:avLst/>
          </a:prstGeom>
          <a:noFill/>
        </p:spPr>
        <p:txBody>
          <a:bodyPr>
            <a:spAutoFit/>
          </a:bodyPr>
          <a:lstStyle/>
          <a:p>
            <a:pPr algn="ctr" fontAlgn="auto">
              <a:spcBef>
                <a:spcPts val="0"/>
              </a:spcBef>
              <a:spcAft>
                <a:spcPts val="0"/>
              </a:spcAft>
              <a:defRPr/>
            </a:pPr>
            <a:r>
              <a:rPr lang="es-ES" sz="3600" b="1" dirty="0">
                <a:ln w="19050">
                  <a:solidFill>
                    <a:schemeClr val="tx1"/>
                  </a:solidFill>
                </a:ln>
                <a:solidFill>
                  <a:srgbClr val="FFC000"/>
                </a:solidFill>
                <a:latin typeface="Arial Black" pitchFamily="34" charset="0"/>
                <a:cs typeface="Arial" pitchFamily="34" charset="0"/>
              </a:rPr>
              <a:t>2 – Diezmos: </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6866" name="CaixaDeTexto 3"/>
          <p:cNvSpPr txBox="1">
            <a:spLocks noChangeArrowheads="1"/>
          </p:cNvSpPr>
          <p:nvPr/>
        </p:nvSpPr>
        <p:spPr bwMode="auto">
          <a:xfrm>
            <a:off x="500063" y="1000125"/>
            <a:ext cx="8072437" cy="4832350"/>
          </a:xfrm>
          <a:prstGeom prst="rect">
            <a:avLst/>
          </a:prstGeom>
          <a:noFill/>
          <a:ln w="9525">
            <a:noFill/>
            <a:miter lim="800000"/>
            <a:headEnd/>
            <a:tailEnd/>
          </a:ln>
        </p:spPr>
        <p:txBody>
          <a:bodyPr>
            <a:spAutoFit/>
          </a:bodyPr>
          <a:lstStyle/>
          <a:p>
            <a:pPr>
              <a:buFont typeface="Wingdings" pitchFamily="2" charset="2"/>
              <a:buChar char="Ø"/>
            </a:pPr>
            <a:r>
              <a:rPr lang="es-ES" sz="2800" b="1">
                <a:solidFill>
                  <a:schemeClr val="bg1"/>
                </a:solidFill>
                <a:cs typeface="Arial" charset="0"/>
              </a:rPr>
              <a:t>Campo Local: 100 % va para el campo local</a:t>
            </a:r>
          </a:p>
          <a:p>
            <a:pPr>
              <a:buFont typeface="Wingdings" pitchFamily="2" charset="2"/>
              <a:buChar char="Ø"/>
            </a:pPr>
            <a:endParaRPr lang="es-ES" sz="2800" b="1">
              <a:solidFill>
                <a:schemeClr val="bg1"/>
              </a:solidFill>
              <a:cs typeface="Arial" charset="0"/>
            </a:endParaRPr>
          </a:p>
          <a:p>
            <a:pPr>
              <a:buFont typeface="Wingdings" pitchFamily="2" charset="2"/>
              <a:buChar char="Ø"/>
            </a:pPr>
            <a:endParaRPr lang="es-ES" sz="2800" b="1">
              <a:solidFill>
                <a:schemeClr val="bg1"/>
              </a:solidFill>
              <a:cs typeface="Arial" charset="0"/>
            </a:endParaRPr>
          </a:p>
          <a:p>
            <a:pPr>
              <a:buFont typeface="Wingdings" pitchFamily="2" charset="2"/>
              <a:buChar char="Ø"/>
            </a:pPr>
            <a:r>
              <a:rPr lang="es-ES" sz="2800" b="1">
                <a:solidFill>
                  <a:schemeClr val="bg1"/>
                </a:solidFill>
                <a:cs typeface="Arial" charset="0"/>
              </a:rPr>
              <a:t> De esta cantidad:  10% para la Unión;</a:t>
            </a:r>
          </a:p>
          <a:p>
            <a:pPr>
              <a:buFont typeface="Wingdings" pitchFamily="2" charset="2"/>
              <a:buChar char="Ø"/>
            </a:pPr>
            <a:r>
              <a:rPr lang="es-ES" sz="2800" b="1">
                <a:solidFill>
                  <a:schemeClr val="bg1"/>
                </a:solidFill>
                <a:cs typeface="Arial" charset="0"/>
              </a:rPr>
              <a:t>1,5% para el SALT (profesores de Teología);</a:t>
            </a:r>
          </a:p>
          <a:p>
            <a:pPr>
              <a:buFont typeface="Wingdings" pitchFamily="2" charset="2"/>
              <a:buChar char="Ø"/>
            </a:pPr>
            <a:r>
              <a:rPr lang="es-ES" sz="2800" b="1">
                <a:solidFill>
                  <a:schemeClr val="bg1"/>
                </a:solidFill>
                <a:cs typeface="Arial" charset="0"/>
              </a:rPr>
              <a:t>3% para profesores de Biblia y Capellanes;</a:t>
            </a:r>
          </a:p>
          <a:p>
            <a:pPr>
              <a:buFont typeface="Wingdings" pitchFamily="2" charset="2"/>
              <a:buChar char="Ø"/>
            </a:pPr>
            <a:r>
              <a:rPr lang="es-ES" sz="2800" b="1">
                <a:solidFill>
                  <a:schemeClr val="bg1"/>
                </a:solidFill>
                <a:cs typeface="Arial" charset="0"/>
              </a:rPr>
              <a:t>1% para Colportaje (evangelismo);</a:t>
            </a:r>
          </a:p>
          <a:p>
            <a:pPr>
              <a:buFont typeface="Wingdings" pitchFamily="2" charset="2"/>
              <a:buChar char="Ø"/>
            </a:pPr>
            <a:r>
              <a:rPr lang="es-ES" sz="2800" b="1">
                <a:solidFill>
                  <a:schemeClr val="bg1"/>
                </a:solidFill>
                <a:cs typeface="Arial" charset="0"/>
              </a:rPr>
              <a:t>1% para la Red Nuevo Tiempo;</a:t>
            </a:r>
          </a:p>
          <a:p>
            <a:pPr>
              <a:buFont typeface="Wingdings" pitchFamily="2" charset="2"/>
              <a:buChar char="Ø"/>
            </a:pPr>
            <a:r>
              <a:rPr lang="es-ES" sz="2800" b="1">
                <a:solidFill>
                  <a:schemeClr val="bg1"/>
                </a:solidFill>
                <a:cs typeface="Arial" charset="0"/>
              </a:rPr>
              <a:t>Saldo: para mantención del ministerio activo, evangelismo y pastores jubilados.</a:t>
            </a:r>
          </a:p>
          <a:p>
            <a:r>
              <a:rPr lang="es-ES" sz="2800">
                <a:solidFill>
                  <a:schemeClr val="bg1"/>
                </a:solidFill>
                <a:latin typeface="Calibri" pitchFamily="34" charset="0"/>
              </a:rPr>
              <a:t> </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7890" name="CaixaDeTexto 3"/>
          <p:cNvSpPr txBox="1">
            <a:spLocks noChangeArrowheads="1"/>
          </p:cNvSpPr>
          <p:nvPr/>
        </p:nvSpPr>
        <p:spPr bwMode="auto">
          <a:xfrm>
            <a:off x="785813" y="928688"/>
            <a:ext cx="6072187" cy="4832350"/>
          </a:xfrm>
          <a:prstGeom prst="rect">
            <a:avLst/>
          </a:prstGeom>
          <a:noFill/>
          <a:ln w="9525">
            <a:noFill/>
            <a:miter lim="800000"/>
            <a:headEnd/>
            <a:tailEnd/>
          </a:ln>
        </p:spPr>
        <p:txBody>
          <a:bodyPr>
            <a:spAutoFit/>
          </a:bodyPr>
          <a:lstStyle/>
          <a:p>
            <a:r>
              <a:rPr lang="es-ES" sz="2800" b="1">
                <a:solidFill>
                  <a:schemeClr val="bg1"/>
                </a:solidFill>
                <a:cs typeface="Arial" charset="0"/>
              </a:rPr>
              <a:t>Unión: </a:t>
            </a:r>
          </a:p>
          <a:p>
            <a:endParaRPr lang="es-ES" sz="2800" b="1">
              <a:solidFill>
                <a:schemeClr val="bg1"/>
              </a:solidFill>
              <a:cs typeface="Arial" charset="0"/>
            </a:endParaRPr>
          </a:p>
          <a:p>
            <a:endParaRPr lang="es-ES" sz="2800" b="1">
              <a:solidFill>
                <a:schemeClr val="bg1"/>
              </a:solidFill>
              <a:cs typeface="Arial" charset="0"/>
            </a:endParaRPr>
          </a:p>
          <a:p>
            <a:pPr>
              <a:buFont typeface="Wingdings" pitchFamily="2" charset="2"/>
              <a:buChar char="Ø"/>
            </a:pPr>
            <a:r>
              <a:rPr lang="es-ES" sz="2800" b="1">
                <a:solidFill>
                  <a:schemeClr val="bg1"/>
                </a:solidFill>
                <a:cs typeface="Arial" charset="0"/>
              </a:rPr>
              <a:t>Del 100% que la Unión recibe, envía el 10% para a División.</a:t>
            </a:r>
          </a:p>
          <a:p>
            <a:r>
              <a:rPr lang="es-ES" sz="2800" b="1">
                <a:solidFill>
                  <a:schemeClr val="bg1"/>
                </a:solidFill>
                <a:cs typeface="Arial" charset="0"/>
              </a:rPr>
              <a:t> </a:t>
            </a:r>
          </a:p>
          <a:p>
            <a:r>
              <a:rPr lang="es-ES" sz="2800" b="1">
                <a:solidFill>
                  <a:schemeClr val="bg1"/>
                </a:solidFill>
                <a:cs typeface="Arial" charset="0"/>
              </a:rPr>
              <a:t>División:</a:t>
            </a:r>
          </a:p>
          <a:p>
            <a:endParaRPr lang="es-ES" sz="2800" b="1">
              <a:solidFill>
                <a:schemeClr val="bg1"/>
              </a:solidFill>
              <a:cs typeface="Arial" charset="0"/>
            </a:endParaRPr>
          </a:p>
          <a:p>
            <a:pPr>
              <a:buFont typeface="Wingdings" pitchFamily="2" charset="2"/>
              <a:buChar char="Ø"/>
            </a:pPr>
            <a:r>
              <a:rPr lang="es-ES" sz="2800" b="1">
                <a:solidFill>
                  <a:schemeClr val="bg1"/>
                </a:solidFill>
                <a:cs typeface="Arial" charset="0"/>
              </a:rPr>
              <a:t> Del total recibido de las Uniones, la División envía el 2% a la Asociación General.</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8914" name="CaixaDeTexto 3"/>
          <p:cNvSpPr txBox="1">
            <a:spLocks noChangeArrowheads="1"/>
          </p:cNvSpPr>
          <p:nvPr/>
        </p:nvSpPr>
        <p:spPr bwMode="auto">
          <a:xfrm>
            <a:off x="1857375" y="2571750"/>
            <a:ext cx="6143625" cy="923925"/>
          </a:xfrm>
          <a:prstGeom prst="rect">
            <a:avLst/>
          </a:prstGeom>
          <a:noFill/>
          <a:ln w="9525">
            <a:noFill/>
            <a:miter lim="800000"/>
            <a:headEnd/>
            <a:tailEnd/>
          </a:ln>
        </p:spPr>
        <p:txBody>
          <a:bodyPr>
            <a:spAutoFit/>
          </a:bodyPr>
          <a:lstStyle/>
          <a:p>
            <a:pPr>
              <a:defRPr/>
            </a:pPr>
            <a:r>
              <a:rPr lang="es-ES" sz="5400" b="1" dirty="0">
                <a:solidFill>
                  <a:srgbClr val="FFC000"/>
                </a:solidFill>
                <a:effectLst>
                  <a:outerShdw blurRad="38100" dist="38100" dir="2700000" algn="tl">
                    <a:srgbClr val="000000">
                      <a:alpha val="43137"/>
                    </a:srgbClr>
                  </a:outerShdw>
                </a:effectLst>
                <a:cs typeface="Arial" charset="0"/>
              </a:rPr>
              <a:t>Aclaración:</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4429124" y="2000240"/>
            <a:ext cx="4500594" cy="2677656"/>
          </a:xfrm>
          <a:prstGeom prst="rect">
            <a:avLst/>
          </a:prstGeom>
          <a:noFill/>
        </p:spPr>
        <p:txBody>
          <a:bodyPr>
            <a:spAutoFit/>
          </a:bodyPr>
          <a:lstStyle/>
          <a:p>
            <a:pPr fontAlgn="auto">
              <a:spcBef>
                <a:spcPts val="0"/>
              </a:spcBef>
              <a:spcAft>
                <a:spcPts val="0"/>
              </a:spcAft>
              <a:buFont typeface="Wingdings" pitchFamily="2" charset="2"/>
              <a:buChar char="Ø"/>
              <a:defRPr/>
            </a:pPr>
            <a:r>
              <a:rPr lang="es-ES" sz="2800" b="1" dirty="0">
                <a:solidFill>
                  <a:schemeClr val="bg1"/>
                </a:solidFill>
                <a:latin typeface="Arial" pitchFamily="34" charset="0"/>
                <a:cs typeface="Arial" pitchFamily="34" charset="0"/>
              </a:rPr>
              <a:t>La División Norte Americana (Estados Unidos y Canadá) que recibe un volumen mayor de diezmos, envía el 8% a la Asociación General.</a:t>
            </a:r>
            <a:endParaRPr lang="es-ES" sz="2800" b="1" dirty="0">
              <a:ln w="19050">
                <a:solidFill>
                  <a:schemeClr val="tx1"/>
                </a:solidFill>
              </a:ln>
              <a:solidFill>
                <a:schemeClr val="bg1"/>
              </a:solidFill>
              <a:latin typeface="Arial Black"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62" name="CaixaDeTexto 3"/>
          <p:cNvSpPr txBox="1">
            <a:spLocks noChangeArrowheads="1"/>
          </p:cNvSpPr>
          <p:nvPr/>
        </p:nvSpPr>
        <p:spPr bwMode="auto">
          <a:xfrm>
            <a:off x="3929063" y="2000250"/>
            <a:ext cx="4786312" cy="2246313"/>
          </a:xfrm>
          <a:prstGeom prst="rect">
            <a:avLst/>
          </a:prstGeom>
          <a:noFill/>
          <a:ln w="9525">
            <a:noFill/>
            <a:miter lim="800000"/>
            <a:headEnd/>
            <a:tailEnd/>
          </a:ln>
        </p:spPr>
        <p:txBody>
          <a:bodyPr>
            <a:spAutoFit/>
          </a:bodyPr>
          <a:lstStyle/>
          <a:p>
            <a:pPr>
              <a:buFont typeface="Wingdings" pitchFamily="2" charset="2"/>
              <a:buChar char="Ø"/>
            </a:pPr>
            <a:r>
              <a:rPr lang="es-ES" sz="2800" b="1">
                <a:solidFill>
                  <a:schemeClr val="bg1"/>
                </a:solidFill>
                <a:cs typeface="Arial" charset="0"/>
              </a:rPr>
              <a:t>Entonces el 2% (todas las divisiones del mundo) + 8% de la DNA forman en presupuesto de la Asociación General.</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1986" name="CaixaDeTexto 3"/>
          <p:cNvSpPr txBox="1">
            <a:spLocks noChangeArrowheads="1"/>
          </p:cNvSpPr>
          <p:nvPr/>
        </p:nvSpPr>
        <p:spPr bwMode="auto">
          <a:xfrm>
            <a:off x="3786188" y="1643063"/>
            <a:ext cx="5000625" cy="3540125"/>
          </a:xfrm>
          <a:prstGeom prst="rect">
            <a:avLst/>
          </a:prstGeom>
          <a:noFill/>
          <a:ln w="9525">
            <a:noFill/>
            <a:miter lim="800000"/>
            <a:headEnd/>
            <a:tailEnd/>
          </a:ln>
        </p:spPr>
        <p:txBody>
          <a:bodyPr>
            <a:spAutoFit/>
          </a:bodyPr>
          <a:lstStyle/>
          <a:p>
            <a:pPr>
              <a:buFont typeface="Wingdings" pitchFamily="2" charset="2"/>
              <a:buChar char="Ø"/>
            </a:pPr>
            <a:r>
              <a:rPr lang="es-ES" sz="2800" b="1">
                <a:solidFill>
                  <a:schemeClr val="bg1"/>
                </a:solidFill>
                <a:cs typeface="Arial" charset="0"/>
              </a:rPr>
              <a:t>De esos recursos recibidos, la Asociación General usa el 19% para su presupuesto anual, y envía el 81% para las Divisiones en forma de subvención. Obs.: La DNA no recibe esta subvención.</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3571868" y="1785926"/>
            <a:ext cx="4786346" cy="2246769"/>
          </a:xfrm>
          <a:prstGeom prst="rect">
            <a:avLst/>
          </a:prstGeom>
          <a:noFill/>
        </p:spPr>
        <p:txBody>
          <a:bodyPr>
            <a:spAutoFit/>
          </a:bodyPr>
          <a:lstStyle/>
          <a:p>
            <a:pPr algn="ctr" fontAlgn="auto">
              <a:spcBef>
                <a:spcPts val="0"/>
              </a:spcBef>
              <a:spcAft>
                <a:spcPts val="0"/>
              </a:spcAft>
              <a:defRPr/>
            </a:pPr>
            <a:r>
              <a:rPr lang="es-ES" sz="2800" b="1" dirty="0">
                <a:solidFill>
                  <a:schemeClr val="bg1"/>
                </a:solidFill>
                <a:latin typeface="Arial" pitchFamily="34" charset="0"/>
                <a:cs typeface="Arial" pitchFamily="34" charset="0"/>
              </a:rPr>
              <a:t>Este es el principio que nuestra Iglesia usa en la distribución de los recursos.</a:t>
            </a:r>
            <a:endParaRPr lang="es-ES" sz="2800" b="1" dirty="0">
              <a:ln w="19050">
                <a:solidFill>
                  <a:schemeClr val="tx1"/>
                </a:solidFill>
              </a:ln>
              <a:solidFill>
                <a:schemeClr val="bg1"/>
              </a:solidFill>
              <a:latin typeface="Arial Black" pitchFamily="34" charset="0"/>
              <a:cs typeface="Arial" pitchFamily="34" charset="0"/>
            </a:endParaRPr>
          </a:p>
          <a:p>
            <a:pPr algn="ctr" fontAlgn="auto">
              <a:spcBef>
                <a:spcPts val="0"/>
              </a:spcBef>
              <a:spcAft>
                <a:spcPts val="0"/>
              </a:spcAft>
              <a:defRPr/>
            </a:pPr>
            <a:endParaRPr lang="es-ES" sz="2800" b="1" dirty="0">
              <a:ln w="19050">
                <a:solidFill>
                  <a:schemeClr val="tx1"/>
                </a:solidFill>
              </a:ln>
              <a:solidFill>
                <a:schemeClr val="bg1"/>
              </a:solidFill>
              <a:latin typeface="Arial Black"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4034" name="CaixaDeTexto 3"/>
          <p:cNvSpPr txBox="1">
            <a:spLocks noChangeArrowheads="1"/>
          </p:cNvSpPr>
          <p:nvPr/>
        </p:nvSpPr>
        <p:spPr bwMode="auto">
          <a:xfrm>
            <a:off x="642938" y="2143125"/>
            <a:ext cx="5214937" cy="1816100"/>
          </a:xfrm>
          <a:prstGeom prst="rect">
            <a:avLst/>
          </a:prstGeom>
          <a:noFill/>
          <a:ln w="9525">
            <a:noFill/>
            <a:miter lim="800000"/>
            <a:headEnd/>
            <a:tailEnd/>
          </a:ln>
        </p:spPr>
        <p:txBody>
          <a:bodyPr>
            <a:spAutoFit/>
          </a:bodyPr>
          <a:lstStyle/>
          <a:p>
            <a:pPr algn="ctr"/>
            <a:r>
              <a:rPr lang="es-ES" sz="2800" b="1">
                <a:solidFill>
                  <a:schemeClr val="bg1"/>
                </a:solidFill>
                <a:cs typeface="Arial" charset="0"/>
              </a:rPr>
              <a:t>Oremos para que el Señor actúe según su voluntad y sin impedimentos en el proceso.</a:t>
            </a:r>
            <a:endParaRPr lang="es-ES" sz="2800">
              <a:solidFill>
                <a:schemeClr val="bg1"/>
              </a:solidFill>
              <a:latin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5058" name="CaixaDeTexto 3"/>
          <p:cNvSpPr txBox="1">
            <a:spLocks noChangeArrowheads="1"/>
          </p:cNvSpPr>
          <p:nvPr/>
        </p:nvSpPr>
        <p:spPr bwMode="auto">
          <a:xfrm>
            <a:off x="3714750" y="1714500"/>
            <a:ext cx="4786313" cy="3540125"/>
          </a:xfrm>
          <a:prstGeom prst="rect">
            <a:avLst/>
          </a:prstGeom>
          <a:noFill/>
          <a:ln w="9525">
            <a:noFill/>
            <a:miter lim="800000"/>
            <a:headEnd/>
            <a:tailEnd/>
          </a:ln>
        </p:spPr>
        <p:txBody>
          <a:bodyPr>
            <a:spAutoFit/>
          </a:bodyPr>
          <a:lstStyle/>
          <a:p>
            <a:pPr algn="ctr"/>
            <a:r>
              <a:rPr lang="es-ES" sz="2800" b="1">
                <a:solidFill>
                  <a:schemeClr val="bg1"/>
                </a:solidFill>
                <a:cs typeface="Arial" charset="0"/>
              </a:rPr>
              <a:t>Debemos confiar en aquellos que el Espíritu Santo escogió para velar por esos recursos. Debemos participar seguros de que estamos haciendo lo mejor para el Señor y su obra.</a:t>
            </a:r>
          </a:p>
        </p:txBody>
      </p:sp>
    </p:spTree>
  </p:cSld>
  <p:clrMapOvr>
    <a:masterClrMapping/>
  </p:clrMapOvr>
  <mc:AlternateContent xmlns:mc="http://schemas.openxmlformats.org/markup-compatibility/2006">
    <mc:Choice xmlns:p14="http://schemas.microsoft.com/office/powerpoint/2010/main" Requires="p14">
      <p:transition>
        <p14:honeycomb/>
      </p:transition>
    </mc:Choice>
    <mc:Fallback>
      <p:transition>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l="-4000" r="-4000"/>
          </a:stretch>
        </a:blipFill>
        <a:effectLst/>
      </p:bgPr>
    </p:bg>
    <p:spTree>
      <p:nvGrpSpPr>
        <p:cNvPr id="1" name=""/>
        <p:cNvGrpSpPr/>
        <p:nvPr/>
      </p:nvGrpSpPr>
      <p:grpSpPr>
        <a:xfrm>
          <a:off x="0" y="0"/>
          <a:ext cx="0" cy="0"/>
          <a:chOff x="0" y="0"/>
          <a:chExt cx="0" cy="0"/>
        </a:xfrm>
      </p:grpSpPr>
      <p:sp>
        <p:nvSpPr>
          <p:cNvPr id="4" name="CaixaDeTexto 3"/>
          <p:cNvSpPr txBox="1"/>
          <p:nvPr/>
        </p:nvSpPr>
        <p:spPr>
          <a:xfrm>
            <a:off x="3786182" y="1428736"/>
            <a:ext cx="4786346" cy="5693866"/>
          </a:xfrm>
          <a:prstGeom prst="rect">
            <a:avLst/>
          </a:prstGeom>
          <a:noFill/>
        </p:spPr>
        <p:txBody>
          <a:bodyPr>
            <a:spAutoFit/>
          </a:bodyPr>
          <a:lstStyle/>
          <a:p>
            <a:pPr algn="ctr" fontAlgn="auto">
              <a:spcBef>
                <a:spcPts val="0"/>
              </a:spcBef>
              <a:spcAft>
                <a:spcPts val="0"/>
              </a:spcAft>
              <a:defRPr/>
            </a:pPr>
            <a:r>
              <a:rPr lang="es-ES" sz="2800" b="1" dirty="0">
                <a:solidFill>
                  <a:schemeClr val="bg1"/>
                </a:solidFill>
                <a:latin typeface="Arial" pitchFamily="34" charset="0"/>
                <a:cs typeface="Arial" pitchFamily="34" charset="0"/>
              </a:rPr>
              <a:t>Debemos creer que todos los ajustes para el buen desarrollo de la obra, el mismo Señor los hará, pues la Iglesia es de él. </a:t>
            </a:r>
          </a:p>
          <a:p>
            <a:pPr algn="ctr" fontAlgn="auto">
              <a:spcBef>
                <a:spcPts val="0"/>
              </a:spcBef>
              <a:spcAft>
                <a:spcPts val="0"/>
              </a:spcAft>
              <a:defRPr/>
            </a:pPr>
            <a:r>
              <a:rPr lang="es-ES" sz="2800" b="1" dirty="0">
                <a:solidFill>
                  <a:schemeClr val="bg1"/>
                </a:solidFill>
                <a:latin typeface="Arial" pitchFamily="34" charset="0"/>
                <a:cs typeface="Arial" pitchFamily="34" charset="0"/>
              </a:rPr>
              <a:t>Miembros y dirigentes son sólo mayordomos bendecidos.</a:t>
            </a:r>
          </a:p>
          <a:p>
            <a:pPr algn="ctr" fontAlgn="auto">
              <a:spcBef>
                <a:spcPts val="0"/>
              </a:spcBef>
              <a:spcAft>
                <a:spcPts val="0"/>
              </a:spcAft>
              <a:defRPr/>
            </a:pPr>
            <a:r>
              <a:rPr lang="es-ES" sz="2800" b="1" dirty="0">
                <a:solidFill>
                  <a:schemeClr val="bg1"/>
                </a:solidFill>
                <a:latin typeface="Arial" pitchFamily="34" charset="0"/>
                <a:cs typeface="Arial" pitchFamily="34" charset="0"/>
              </a:rPr>
              <a:t>La palabra final será siempre del Señor.</a:t>
            </a:r>
          </a:p>
          <a:p>
            <a:pPr algn="ctr" fontAlgn="auto">
              <a:spcBef>
                <a:spcPts val="0"/>
              </a:spcBef>
              <a:spcAft>
                <a:spcPts val="0"/>
              </a:spcAft>
              <a:defRPr/>
            </a:pPr>
            <a:endParaRPr lang="es-ES" sz="2800" b="1" dirty="0">
              <a:ln w="19050">
                <a:solidFill>
                  <a:schemeClr val="tx1"/>
                </a:solidFill>
              </a:ln>
              <a:solidFill>
                <a:schemeClr val="bg1"/>
              </a:solidFill>
              <a:latin typeface="Arial Black" pitchFamily="34" charset="0"/>
              <a:cs typeface="Arial" pitchFamily="34" charset="0"/>
            </a:endParaRPr>
          </a:p>
          <a:p>
            <a:pPr algn="ctr" fontAlgn="auto">
              <a:spcBef>
                <a:spcPts val="0"/>
              </a:spcBef>
              <a:spcAft>
                <a:spcPts val="0"/>
              </a:spcAft>
              <a:defRPr/>
            </a:pPr>
            <a:endParaRPr lang="es-ES" sz="2800" b="1" dirty="0">
              <a:ln w="19050">
                <a:solidFill>
                  <a:schemeClr val="tx1"/>
                </a:solidFill>
              </a:ln>
              <a:solidFill>
                <a:schemeClr val="bg1"/>
              </a:solidFill>
              <a:latin typeface="Arial Black" pitchFamily="34" charset="0"/>
              <a:cs typeface="Arial" pitchFamily="34" charset="0"/>
            </a:endParaRPr>
          </a:p>
          <a:p>
            <a:pPr algn="ctr" fontAlgn="auto">
              <a:spcBef>
                <a:spcPts val="0"/>
              </a:spcBef>
              <a:spcAft>
                <a:spcPts val="0"/>
              </a:spcAft>
              <a:defRPr/>
            </a:pPr>
            <a:endParaRPr lang="es-ES" sz="2800" b="1" dirty="0">
              <a:ln w="19050">
                <a:solidFill>
                  <a:schemeClr val="tx1"/>
                </a:solidFill>
              </a:ln>
              <a:solidFill>
                <a:schemeClr val="bg1"/>
              </a:solidFill>
              <a:latin typeface="Arial Black" pitchFamily="34" charset="0"/>
              <a:cs typeface="Arial" pitchFamily="34" charset="0"/>
            </a:endParaRPr>
          </a:p>
        </p:txBody>
      </p:sp>
    </p:spTree>
  </p:cSld>
  <p:clrMapOvr>
    <a:masterClrMapping/>
  </p:clrMapOvr>
  <p:transition>
    <p:randomBar/>
  </p:transition>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468</TotalTime>
  <Words>1489</Words>
  <Application>Microsoft Office PowerPoint</Application>
  <PresentationFormat>Presentación en pantalla (4:3)</PresentationFormat>
  <Paragraphs>144</Paragraphs>
  <Slides>45</Slides>
  <Notes>45</Notes>
  <HiddenSlides>0</HiddenSlides>
  <MMClips>0</MMClips>
  <ScaleCrop>false</ScaleCrop>
  <HeadingPairs>
    <vt:vector size="4" baseType="variant">
      <vt:variant>
        <vt:lpstr>Tema</vt:lpstr>
      </vt:variant>
      <vt:variant>
        <vt:i4>1</vt:i4>
      </vt:variant>
      <vt:variant>
        <vt:lpstr>Títulos de diapositiva</vt:lpstr>
      </vt:variant>
      <vt:variant>
        <vt:i4>45</vt:i4>
      </vt:variant>
    </vt:vector>
  </HeadingPairs>
  <TitlesOfParts>
    <vt:vector size="46" baseType="lpstr">
      <vt:lpstr>Tema do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Al que administra los recursos del Señor le corresponde ser fiel en la distribución compartida de los recursos, a fin de que en todo el mundo el Reino de Dios avance sin interrupción.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BergamoseiferT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Fabio Bergamo</dc:creator>
  <cp:lastModifiedBy>TOSHIBA</cp:lastModifiedBy>
  <cp:revision>37</cp:revision>
  <dcterms:created xsi:type="dcterms:W3CDTF">2009-06-21T19:14:50Z</dcterms:created>
  <dcterms:modified xsi:type="dcterms:W3CDTF">2010-11-05T14:21:02Z</dcterms:modified>
</cp:coreProperties>
</file>